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65" r:id="rId2"/>
    <p:sldId id="258" r:id="rId3"/>
    <p:sldId id="344" r:id="rId4"/>
    <p:sldId id="259" r:id="rId5"/>
    <p:sldId id="261" r:id="rId6"/>
    <p:sldId id="266" r:id="rId7"/>
    <p:sldId id="262" r:id="rId8"/>
    <p:sldId id="335" r:id="rId9"/>
    <p:sldId id="263" r:id="rId10"/>
    <p:sldId id="264" r:id="rId11"/>
    <p:sldId id="268" r:id="rId12"/>
    <p:sldId id="269" r:id="rId13"/>
    <p:sldId id="271" r:id="rId14"/>
    <p:sldId id="273" r:id="rId15"/>
    <p:sldId id="274" r:id="rId16"/>
    <p:sldId id="279" r:id="rId17"/>
    <p:sldId id="280" r:id="rId18"/>
    <p:sldId id="278" r:id="rId19"/>
    <p:sldId id="285" r:id="rId20"/>
    <p:sldId id="287" r:id="rId21"/>
    <p:sldId id="282" r:id="rId22"/>
    <p:sldId id="289" r:id="rId23"/>
    <p:sldId id="323" r:id="rId24"/>
    <p:sldId id="319" r:id="rId25"/>
    <p:sldId id="320" r:id="rId26"/>
    <p:sldId id="321" r:id="rId27"/>
    <p:sldId id="322" r:id="rId28"/>
    <p:sldId id="324" r:id="rId29"/>
    <p:sldId id="325" r:id="rId30"/>
    <p:sldId id="296" r:id="rId31"/>
    <p:sldId id="339" r:id="rId32"/>
    <p:sldId id="298" r:id="rId33"/>
    <p:sldId id="345" r:id="rId34"/>
    <p:sldId id="357" r:id="rId35"/>
    <p:sldId id="358" r:id="rId36"/>
    <p:sldId id="300" r:id="rId37"/>
    <p:sldId id="301" r:id="rId38"/>
    <p:sldId id="302" r:id="rId39"/>
    <p:sldId id="303" r:id="rId40"/>
    <p:sldId id="340" r:id="rId41"/>
    <p:sldId id="360" r:id="rId42"/>
    <p:sldId id="341" r:id="rId43"/>
    <p:sldId id="308" r:id="rId44"/>
    <p:sldId id="326" r:id="rId45"/>
    <p:sldId id="328" r:id="rId46"/>
    <p:sldId id="330" r:id="rId47"/>
    <p:sldId id="342" r:id="rId48"/>
    <p:sldId id="331" r:id="rId49"/>
    <p:sldId id="310" r:id="rId50"/>
    <p:sldId id="312" r:id="rId51"/>
    <p:sldId id="347" r:id="rId52"/>
    <p:sldId id="348" r:id="rId53"/>
    <p:sldId id="349" r:id="rId54"/>
    <p:sldId id="350" r:id="rId55"/>
    <p:sldId id="351" r:id="rId56"/>
    <p:sldId id="352" r:id="rId57"/>
    <p:sldId id="353" r:id="rId58"/>
    <p:sldId id="354" r:id="rId59"/>
    <p:sldId id="355" r:id="rId60"/>
    <p:sldId id="356" r:id="rId61"/>
    <p:sldId id="313" r:id="rId62"/>
    <p:sldId id="314" r:id="rId63"/>
    <p:sldId id="315" r:id="rId64"/>
    <p:sldId id="316" r:id="rId6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06" autoAdjust="0"/>
    <p:restoredTop sz="94567" autoAdjust="0"/>
  </p:normalViewPr>
  <p:slideViewPr>
    <p:cSldViewPr>
      <p:cViewPr>
        <p:scale>
          <a:sx n="50" d="100"/>
          <a:sy n="50" d="100"/>
        </p:scale>
        <p:origin x="-1042" y="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3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63649-BFB7-4C97-80A2-5AFBD96F584E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7A846A-7583-485F-8DE2-053F2F046BD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Rectangle 10"/>
          <p:cNvSpPr/>
          <p:nvPr/>
        </p:nvSpPr>
        <p:spPr>
          <a:xfrm>
            <a:off x="-17461" y="-44451"/>
            <a:ext cx="9161463" cy="1007540"/>
          </a:xfrm>
          <a:prstGeom prst="rect">
            <a:avLst/>
          </a:prstGeom>
          <a:solidFill>
            <a:srgbClr val="BFC5CE"/>
          </a:solidFill>
          <a:ln w="12700">
            <a:miter lim="400000"/>
          </a:ln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6" name="Rectangle 7"/>
          <p:cNvSpPr/>
          <p:nvPr/>
        </p:nvSpPr>
        <p:spPr>
          <a:xfrm>
            <a:off x="0" y="6506635"/>
            <a:ext cx="9144000" cy="351373"/>
          </a:xfrm>
          <a:prstGeom prst="rect">
            <a:avLst/>
          </a:prstGeom>
          <a:solidFill>
            <a:srgbClr val="BFC5CE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7" name="Text Box 15"/>
          <p:cNvSpPr txBox="1"/>
          <p:nvPr/>
        </p:nvSpPr>
        <p:spPr>
          <a:xfrm>
            <a:off x="470426" y="6589183"/>
            <a:ext cx="5530334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ts val="400"/>
              </a:spcBef>
              <a:defRPr sz="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/>
              <a:t>| </a:t>
            </a:r>
            <a:r>
              <a:rPr lang="ru-RU" sz="900" dirty="0" smtClean="0"/>
              <a:t>ОЦЕНОЧНАЯ</a:t>
            </a:r>
            <a:r>
              <a:rPr lang="ru-RU" sz="900" baseline="0" dirty="0" smtClean="0"/>
              <a:t> СЕССИЯ  ПО ОХРАНЕ ТРУДА ДЛЯ РУКОВОДИТЕЛЕЙ СРЕДНЕГО ЗВЕНА</a:t>
            </a:r>
            <a:endParaRPr sz="900"/>
          </a:p>
        </p:txBody>
      </p:sp>
      <p:sp>
        <p:nvSpPr>
          <p:cNvPr id="688" name="Rectangle 6"/>
          <p:cNvSpPr/>
          <p:nvPr/>
        </p:nvSpPr>
        <p:spPr>
          <a:xfrm>
            <a:off x="-374653" y="-23283"/>
            <a:ext cx="366716" cy="488953"/>
          </a:xfrm>
          <a:prstGeom prst="rect">
            <a:avLst/>
          </a:prstGeom>
          <a:solidFill>
            <a:srgbClr val="E21A1A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9" name="Rectangle 7"/>
          <p:cNvSpPr/>
          <p:nvPr/>
        </p:nvSpPr>
        <p:spPr>
          <a:xfrm>
            <a:off x="-374653" y="465669"/>
            <a:ext cx="366716" cy="488955"/>
          </a:xfrm>
          <a:prstGeom prst="rect">
            <a:avLst/>
          </a:prstGeom>
          <a:solidFill>
            <a:srgbClr val="394A58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0" name="Rectangle 8"/>
          <p:cNvSpPr/>
          <p:nvPr/>
        </p:nvSpPr>
        <p:spPr>
          <a:xfrm>
            <a:off x="-374653" y="954616"/>
            <a:ext cx="366716" cy="488955"/>
          </a:xfrm>
          <a:prstGeom prst="rect">
            <a:avLst/>
          </a:prstGeom>
          <a:solidFill>
            <a:srgbClr val="455D7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1" name="Rectangle 9"/>
          <p:cNvSpPr/>
          <p:nvPr/>
        </p:nvSpPr>
        <p:spPr>
          <a:xfrm>
            <a:off x="-374653" y="1441449"/>
            <a:ext cx="366716" cy="488955"/>
          </a:xfrm>
          <a:prstGeom prst="rect">
            <a:avLst/>
          </a:prstGeom>
          <a:solidFill>
            <a:srgbClr val="68798B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2" name="Rectangle 13"/>
          <p:cNvSpPr/>
          <p:nvPr/>
        </p:nvSpPr>
        <p:spPr>
          <a:xfrm>
            <a:off x="-374653" y="1930403"/>
            <a:ext cx="366716" cy="488957"/>
          </a:xfrm>
          <a:prstGeom prst="rect">
            <a:avLst/>
          </a:prstGeom>
          <a:solidFill>
            <a:srgbClr val="909CAA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3" name="Rectangle 10"/>
          <p:cNvSpPr/>
          <p:nvPr/>
        </p:nvSpPr>
        <p:spPr>
          <a:xfrm>
            <a:off x="-774702" y="-29637"/>
            <a:ext cx="366716" cy="503779"/>
          </a:xfrm>
          <a:prstGeom prst="rect">
            <a:avLst/>
          </a:prstGeom>
          <a:solidFill>
            <a:srgbClr val="CECCA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4" name="Rectangle 12"/>
          <p:cNvSpPr/>
          <p:nvPr/>
        </p:nvSpPr>
        <p:spPr>
          <a:xfrm>
            <a:off x="-781050" y="4404783"/>
            <a:ext cx="366716" cy="488956"/>
          </a:xfrm>
          <a:prstGeom prst="rect">
            <a:avLst/>
          </a:prstGeom>
          <a:solidFill>
            <a:srgbClr val="78D64B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695" name="Rectangle 12"/>
          <p:cNvSpPr/>
          <p:nvPr/>
        </p:nvSpPr>
        <p:spPr>
          <a:xfrm>
            <a:off x="-1601789" y="-29633"/>
            <a:ext cx="366720" cy="488953"/>
          </a:xfrm>
          <a:prstGeom prst="rect">
            <a:avLst/>
          </a:prstGeom>
          <a:solidFill>
            <a:srgbClr val="FF690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696" name="Rectangle 13"/>
          <p:cNvSpPr/>
          <p:nvPr/>
        </p:nvSpPr>
        <p:spPr>
          <a:xfrm>
            <a:off x="-374653" y="2438401"/>
            <a:ext cx="366716" cy="488953"/>
          </a:xfrm>
          <a:prstGeom prst="rect">
            <a:avLst/>
          </a:prstGeom>
          <a:solidFill>
            <a:srgbClr val="BFC5CE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7" name="Rectangle 7"/>
          <p:cNvSpPr/>
          <p:nvPr/>
        </p:nvSpPr>
        <p:spPr>
          <a:xfrm>
            <a:off x="-374653" y="2948519"/>
            <a:ext cx="366716" cy="488956"/>
          </a:xfrm>
          <a:prstGeom prst="rect">
            <a:avLst/>
          </a:prstGeom>
          <a:solidFill>
            <a:srgbClr val="60606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8" name="Rectangle 7"/>
          <p:cNvSpPr/>
          <p:nvPr/>
        </p:nvSpPr>
        <p:spPr>
          <a:xfrm>
            <a:off x="-374653" y="3429001"/>
            <a:ext cx="366716" cy="488953"/>
          </a:xfrm>
          <a:prstGeom prst="rect">
            <a:avLst/>
          </a:prstGeom>
          <a:solidFill>
            <a:srgbClr val="828282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99" name="Rectangle 7"/>
          <p:cNvSpPr/>
          <p:nvPr/>
        </p:nvSpPr>
        <p:spPr>
          <a:xfrm>
            <a:off x="-374653" y="3924301"/>
            <a:ext cx="366716" cy="488953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0" name="Rectangle 7"/>
          <p:cNvSpPr/>
          <p:nvPr/>
        </p:nvSpPr>
        <p:spPr>
          <a:xfrm>
            <a:off x="-374653" y="4419602"/>
            <a:ext cx="366716" cy="488957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1" name="Rectangle 10"/>
          <p:cNvSpPr/>
          <p:nvPr/>
        </p:nvSpPr>
        <p:spPr>
          <a:xfrm>
            <a:off x="-774702" y="474136"/>
            <a:ext cx="366716" cy="488955"/>
          </a:xfrm>
          <a:prstGeom prst="rect">
            <a:avLst/>
          </a:prstGeom>
          <a:solidFill>
            <a:srgbClr val="85865F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2" name="Rectangle 10"/>
          <p:cNvSpPr/>
          <p:nvPr/>
        </p:nvSpPr>
        <p:spPr>
          <a:xfrm>
            <a:off x="-774702" y="954616"/>
            <a:ext cx="366716" cy="488955"/>
          </a:xfrm>
          <a:prstGeom prst="rect">
            <a:avLst/>
          </a:prstGeom>
          <a:solidFill>
            <a:srgbClr val="DDDCB4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3" name="Rectangle 10"/>
          <p:cNvSpPr/>
          <p:nvPr/>
        </p:nvSpPr>
        <p:spPr>
          <a:xfrm>
            <a:off x="-774702" y="1443570"/>
            <a:ext cx="366716" cy="488957"/>
          </a:xfrm>
          <a:prstGeom prst="rect">
            <a:avLst/>
          </a:prstGeom>
          <a:solidFill>
            <a:srgbClr val="EBEAD4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4" name="Rectangle 10"/>
          <p:cNvSpPr/>
          <p:nvPr/>
        </p:nvSpPr>
        <p:spPr>
          <a:xfrm>
            <a:off x="-774702" y="1930399"/>
            <a:ext cx="366716" cy="518592"/>
          </a:xfrm>
          <a:prstGeom prst="rect">
            <a:avLst/>
          </a:prstGeom>
          <a:solidFill>
            <a:srgbClr val="A3A86B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5" name="Rectangle 10"/>
          <p:cNvSpPr/>
          <p:nvPr/>
        </p:nvSpPr>
        <p:spPr>
          <a:xfrm>
            <a:off x="-774702" y="2448985"/>
            <a:ext cx="366716" cy="488956"/>
          </a:xfrm>
          <a:prstGeom prst="rect">
            <a:avLst/>
          </a:prstGeom>
          <a:solidFill>
            <a:srgbClr val="626B45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6" name="Rectangle 10"/>
          <p:cNvSpPr/>
          <p:nvPr/>
        </p:nvSpPr>
        <p:spPr>
          <a:xfrm>
            <a:off x="-774702" y="2937934"/>
            <a:ext cx="366716" cy="488953"/>
          </a:xfrm>
          <a:prstGeom prst="rect">
            <a:avLst/>
          </a:prstGeom>
          <a:solidFill>
            <a:srgbClr val="828B5C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7" name="Rectangle 10"/>
          <p:cNvSpPr/>
          <p:nvPr/>
        </p:nvSpPr>
        <p:spPr>
          <a:xfrm>
            <a:off x="-774702" y="3426885"/>
            <a:ext cx="366716" cy="488956"/>
          </a:xfrm>
          <a:prstGeom prst="rect">
            <a:avLst/>
          </a:prstGeom>
          <a:solidFill>
            <a:srgbClr val="B2B989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8" name="Rectangle 10"/>
          <p:cNvSpPr/>
          <p:nvPr/>
        </p:nvSpPr>
        <p:spPr>
          <a:xfrm>
            <a:off x="-774702" y="3915834"/>
            <a:ext cx="366716" cy="488953"/>
          </a:xfrm>
          <a:prstGeom prst="rect">
            <a:avLst/>
          </a:prstGeom>
          <a:solidFill>
            <a:srgbClr val="D3D7BD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9" name="Rectangle 10"/>
          <p:cNvSpPr/>
          <p:nvPr/>
        </p:nvSpPr>
        <p:spPr>
          <a:xfrm>
            <a:off x="-1189038" y="-29637"/>
            <a:ext cx="366716" cy="503779"/>
          </a:xfrm>
          <a:prstGeom prst="rect">
            <a:avLst/>
          </a:prstGeom>
          <a:solidFill>
            <a:srgbClr val="0066A1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Rectangle 10"/>
          <p:cNvSpPr/>
          <p:nvPr/>
        </p:nvSpPr>
        <p:spPr>
          <a:xfrm>
            <a:off x="-1189038" y="474136"/>
            <a:ext cx="366716" cy="488955"/>
          </a:xfrm>
          <a:prstGeom prst="rect">
            <a:avLst/>
          </a:prstGeom>
          <a:solidFill>
            <a:srgbClr val="003356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1" name="Rectangle 10"/>
          <p:cNvSpPr/>
          <p:nvPr/>
        </p:nvSpPr>
        <p:spPr>
          <a:xfrm>
            <a:off x="-1189038" y="954616"/>
            <a:ext cx="366716" cy="488955"/>
          </a:xfrm>
          <a:prstGeom prst="rect">
            <a:avLst/>
          </a:prstGeom>
          <a:solidFill>
            <a:srgbClr val="00507C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2" name="Rectangle 10"/>
          <p:cNvSpPr/>
          <p:nvPr/>
        </p:nvSpPr>
        <p:spPr>
          <a:xfrm>
            <a:off x="-1189038" y="1443570"/>
            <a:ext cx="366716" cy="488957"/>
          </a:xfrm>
          <a:prstGeom prst="rect">
            <a:avLst/>
          </a:prstGeom>
          <a:solidFill>
            <a:srgbClr val="007FB1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3" name="Rectangle 10"/>
          <p:cNvSpPr/>
          <p:nvPr/>
        </p:nvSpPr>
        <p:spPr>
          <a:xfrm>
            <a:off x="-1189038" y="1930399"/>
            <a:ext cx="366716" cy="518592"/>
          </a:xfrm>
          <a:prstGeom prst="rect">
            <a:avLst/>
          </a:prstGeom>
          <a:solidFill>
            <a:srgbClr val="8AB0D2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4" name="Rectangle 10"/>
          <p:cNvSpPr/>
          <p:nvPr/>
        </p:nvSpPr>
        <p:spPr>
          <a:xfrm>
            <a:off x="-1189038" y="2434167"/>
            <a:ext cx="366716" cy="497420"/>
          </a:xfrm>
          <a:prstGeom prst="rect">
            <a:avLst/>
          </a:prstGeom>
          <a:solidFill>
            <a:srgbClr val="00A3E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5" name="Rectangle 10"/>
          <p:cNvSpPr/>
          <p:nvPr/>
        </p:nvSpPr>
        <p:spPr>
          <a:xfrm>
            <a:off x="-1189038" y="2931585"/>
            <a:ext cx="366716" cy="497423"/>
          </a:xfrm>
          <a:prstGeom prst="rect">
            <a:avLst/>
          </a:prstGeom>
          <a:solidFill>
            <a:srgbClr val="206689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6" name="Rectangle 10"/>
          <p:cNvSpPr/>
          <p:nvPr/>
        </p:nvSpPr>
        <p:spPr>
          <a:xfrm>
            <a:off x="-1189038" y="3426885"/>
            <a:ext cx="366716" cy="497423"/>
          </a:xfrm>
          <a:prstGeom prst="rect">
            <a:avLst/>
          </a:prstGeom>
          <a:solidFill>
            <a:srgbClr val="2F87B6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7" name="Rectangle 10"/>
          <p:cNvSpPr/>
          <p:nvPr/>
        </p:nvSpPr>
        <p:spPr>
          <a:xfrm>
            <a:off x="-1189038" y="3922184"/>
            <a:ext cx="366716" cy="497423"/>
          </a:xfrm>
          <a:prstGeom prst="rect">
            <a:avLst/>
          </a:prstGeom>
          <a:solidFill>
            <a:srgbClr val="61B9E9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8" name="Rectangle 10"/>
          <p:cNvSpPr/>
          <p:nvPr/>
        </p:nvSpPr>
        <p:spPr>
          <a:xfrm>
            <a:off x="-1189038" y="4404783"/>
            <a:ext cx="366716" cy="497423"/>
          </a:xfrm>
          <a:prstGeom prst="rect">
            <a:avLst/>
          </a:prstGeom>
          <a:solidFill>
            <a:srgbClr val="B0DCF4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9" name="Rectangle 12"/>
          <p:cNvSpPr/>
          <p:nvPr/>
        </p:nvSpPr>
        <p:spPr>
          <a:xfrm>
            <a:off x="-781050" y="4902202"/>
            <a:ext cx="366716" cy="488957"/>
          </a:xfrm>
          <a:prstGeom prst="rect">
            <a:avLst/>
          </a:prstGeom>
          <a:solidFill>
            <a:srgbClr val="658446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720" name="Rectangle 12"/>
          <p:cNvSpPr/>
          <p:nvPr/>
        </p:nvSpPr>
        <p:spPr>
          <a:xfrm>
            <a:off x="-781050" y="5391153"/>
            <a:ext cx="366716" cy="488956"/>
          </a:xfrm>
          <a:prstGeom prst="rect">
            <a:avLst/>
          </a:prstGeom>
          <a:solidFill>
            <a:srgbClr val="7FA357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721" name="Rectangle 12"/>
          <p:cNvSpPr/>
          <p:nvPr/>
        </p:nvSpPr>
        <p:spPr>
          <a:xfrm>
            <a:off x="-781050" y="5880102"/>
            <a:ext cx="366716" cy="488957"/>
          </a:xfrm>
          <a:prstGeom prst="rect">
            <a:avLst/>
          </a:prstGeom>
          <a:solidFill>
            <a:srgbClr val="AED086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722" name="Rectangle 12"/>
          <p:cNvSpPr/>
          <p:nvPr/>
        </p:nvSpPr>
        <p:spPr>
          <a:xfrm>
            <a:off x="-781050" y="6375402"/>
            <a:ext cx="366716" cy="488957"/>
          </a:xfrm>
          <a:prstGeom prst="rect">
            <a:avLst/>
          </a:prstGeom>
          <a:solidFill>
            <a:srgbClr val="D6E8C3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723" name="Rectangle 12"/>
          <p:cNvSpPr/>
          <p:nvPr/>
        </p:nvSpPr>
        <p:spPr>
          <a:xfrm>
            <a:off x="-1601789" y="446617"/>
            <a:ext cx="366720" cy="488955"/>
          </a:xfrm>
          <a:prstGeom prst="rect">
            <a:avLst/>
          </a:prstGeom>
          <a:solidFill>
            <a:srgbClr val="80503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724" name="Rectangle 12"/>
          <p:cNvSpPr/>
          <p:nvPr/>
        </p:nvSpPr>
        <p:spPr>
          <a:xfrm>
            <a:off x="-1601789" y="935568"/>
            <a:ext cx="366720" cy="488955"/>
          </a:xfrm>
          <a:prstGeom prst="rect">
            <a:avLst/>
          </a:prstGeom>
          <a:solidFill>
            <a:srgbClr val="AC6B2F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725" name="Rectangle 12"/>
          <p:cNvSpPr/>
          <p:nvPr/>
        </p:nvSpPr>
        <p:spPr>
          <a:xfrm>
            <a:off x="-1601789" y="1424516"/>
            <a:ext cx="366720" cy="488955"/>
          </a:xfrm>
          <a:prstGeom prst="rect">
            <a:avLst/>
          </a:prstGeom>
          <a:solidFill>
            <a:srgbClr val="E4A063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726" name="Rectangle 12"/>
          <p:cNvSpPr/>
          <p:nvPr/>
        </p:nvSpPr>
        <p:spPr>
          <a:xfrm>
            <a:off x="-1601789" y="1913470"/>
            <a:ext cx="366720" cy="488957"/>
          </a:xfrm>
          <a:prstGeom prst="rect">
            <a:avLst/>
          </a:prstGeom>
          <a:solidFill>
            <a:srgbClr val="F1D0B1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grpSp>
        <p:nvGrpSpPr>
          <p:cNvPr id="2" name="Группа 10"/>
          <p:cNvGrpSpPr/>
          <p:nvPr/>
        </p:nvGrpSpPr>
        <p:grpSpPr>
          <a:xfrm>
            <a:off x="8358975" y="6589184"/>
            <a:ext cx="463448" cy="206385"/>
            <a:chOff x="-1" y="0"/>
            <a:chExt cx="347585" cy="154787"/>
          </a:xfrm>
        </p:grpSpPr>
        <p:sp>
          <p:nvSpPr>
            <p:cNvPr id="727" name="Freeform 27"/>
            <p:cNvSpPr/>
            <p:nvPr/>
          </p:nvSpPr>
          <p:spPr>
            <a:xfrm>
              <a:off x="220752" y="0"/>
              <a:ext cx="126833" cy="115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514"/>
                  </a:moveTo>
                  <a:lnTo>
                    <a:pt x="4320" y="3584"/>
                  </a:lnTo>
                  <a:lnTo>
                    <a:pt x="12996" y="3584"/>
                  </a:lnTo>
                  <a:lnTo>
                    <a:pt x="13502" y="3663"/>
                  </a:lnTo>
                  <a:lnTo>
                    <a:pt x="13773" y="3722"/>
                  </a:lnTo>
                  <a:lnTo>
                    <a:pt x="14008" y="3841"/>
                  </a:lnTo>
                  <a:lnTo>
                    <a:pt x="14261" y="3999"/>
                  </a:lnTo>
                  <a:lnTo>
                    <a:pt x="14478" y="4197"/>
                  </a:lnTo>
                  <a:lnTo>
                    <a:pt x="14768" y="4672"/>
                  </a:lnTo>
                  <a:lnTo>
                    <a:pt x="14876" y="4969"/>
                  </a:lnTo>
                  <a:lnTo>
                    <a:pt x="14948" y="5227"/>
                  </a:lnTo>
                  <a:lnTo>
                    <a:pt x="15003" y="5801"/>
                  </a:lnTo>
                  <a:lnTo>
                    <a:pt x="15003" y="15799"/>
                  </a:lnTo>
                  <a:lnTo>
                    <a:pt x="14948" y="16334"/>
                  </a:lnTo>
                  <a:lnTo>
                    <a:pt x="14876" y="16631"/>
                  </a:lnTo>
                  <a:lnTo>
                    <a:pt x="14768" y="16888"/>
                  </a:lnTo>
                  <a:lnTo>
                    <a:pt x="14623" y="17165"/>
                  </a:lnTo>
                  <a:lnTo>
                    <a:pt x="14478" y="17383"/>
                  </a:lnTo>
                  <a:lnTo>
                    <a:pt x="14261" y="17601"/>
                  </a:lnTo>
                  <a:lnTo>
                    <a:pt x="14008" y="17739"/>
                  </a:lnTo>
                  <a:lnTo>
                    <a:pt x="13773" y="17858"/>
                  </a:lnTo>
                  <a:lnTo>
                    <a:pt x="13502" y="17918"/>
                  </a:lnTo>
                  <a:lnTo>
                    <a:pt x="12996" y="17977"/>
                  </a:lnTo>
                  <a:lnTo>
                    <a:pt x="12526" y="18016"/>
                  </a:lnTo>
                  <a:lnTo>
                    <a:pt x="8586" y="18016"/>
                  </a:lnTo>
                  <a:lnTo>
                    <a:pt x="8315" y="17977"/>
                  </a:lnTo>
                  <a:lnTo>
                    <a:pt x="8007" y="17977"/>
                  </a:lnTo>
                  <a:lnTo>
                    <a:pt x="7736" y="17957"/>
                  </a:lnTo>
                  <a:lnTo>
                    <a:pt x="7465" y="17898"/>
                  </a:lnTo>
                  <a:lnTo>
                    <a:pt x="7230" y="17799"/>
                  </a:lnTo>
                  <a:lnTo>
                    <a:pt x="6995" y="17660"/>
                  </a:lnTo>
                  <a:lnTo>
                    <a:pt x="6796" y="17442"/>
                  </a:lnTo>
                  <a:lnTo>
                    <a:pt x="6724" y="17304"/>
                  </a:lnTo>
                  <a:lnTo>
                    <a:pt x="6634" y="17165"/>
                  </a:lnTo>
                  <a:lnTo>
                    <a:pt x="6579" y="17007"/>
                  </a:lnTo>
                  <a:lnTo>
                    <a:pt x="6561" y="16868"/>
                  </a:lnTo>
                  <a:lnTo>
                    <a:pt x="6525" y="16710"/>
                  </a:lnTo>
                  <a:lnTo>
                    <a:pt x="6525" y="16571"/>
                  </a:lnTo>
                  <a:lnTo>
                    <a:pt x="6561" y="16274"/>
                  </a:lnTo>
                  <a:lnTo>
                    <a:pt x="6634" y="16017"/>
                  </a:lnTo>
                  <a:lnTo>
                    <a:pt x="6742" y="15740"/>
                  </a:lnTo>
                  <a:lnTo>
                    <a:pt x="6887" y="15482"/>
                  </a:lnTo>
                  <a:lnTo>
                    <a:pt x="7049" y="15205"/>
                  </a:lnTo>
                  <a:lnTo>
                    <a:pt x="7212" y="15007"/>
                  </a:lnTo>
                  <a:lnTo>
                    <a:pt x="12526" y="7207"/>
                  </a:lnTo>
                  <a:lnTo>
                    <a:pt x="4320" y="7207"/>
                  </a:lnTo>
                  <a:lnTo>
                    <a:pt x="1012" y="11998"/>
                  </a:lnTo>
                  <a:lnTo>
                    <a:pt x="633" y="12592"/>
                  </a:lnTo>
                  <a:lnTo>
                    <a:pt x="289" y="13146"/>
                  </a:lnTo>
                  <a:lnTo>
                    <a:pt x="72" y="13740"/>
                  </a:lnTo>
                  <a:lnTo>
                    <a:pt x="18" y="14057"/>
                  </a:lnTo>
                  <a:lnTo>
                    <a:pt x="0" y="14393"/>
                  </a:lnTo>
                  <a:lnTo>
                    <a:pt x="18" y="14710"/>
                  </a:lnTo>
                  <a:lnTo>
                    <a:pt x="72" y="15027"/>
                  </a:lnTo>
                  <a:lnTo>
                    <a:pt x="163" y="15324"/>
                  </a:lnTo>
                  <a:lnTo>
                    <a:pt x="289" y="15621"/>
                  </a:lnTo>
                  <a:lnTo>
                    <a:pt x="615" y="16175"/>
                  </a:lnTo>
                  <a:lnTo>
                    <a:pt x="1012" y="16809"/>
                  </a:lnTo>
                  <a:lnTo>
                    <a:pt x="1844" y="18016"/>
                  </a:lnTo>
                  <a:lnTo>
                    <a:pt x="2476" y="18888"/>
                  </a:lnTo>
                  <a:lnTo>
                    <a:pt x="3109" y="19719"/>
                  </a:lnTo>
                  <a:lnTo>
                    <a:pt x="3470" y="20095"/>
                  </a:lnTo>
                  <a:lnTo>
                    <a:pt x="3814" y="20452"/>
                  </a:lnTo>
                  <a:lnTo>
                    <a:pt x="4193" y="20749"/>
                  </a:lnTo>
                  <a:lnTo>
                    <a:pt x="4591" y="21006"/>
                  </a:lnTo>
                  <a:lnTo>
                    <a:pt x="5007" y="21184"/>
                  </a:lnTo>
                  <a:lnTo>
                    <a:pt x="5459" y="21343"/>
                  </a:lnTo>
                  <a:lnTo>
                    <a:pt x="5911" y="21461"/>
                  </a:lnTo>
                  <a:lnTo>
                    <a:pt x="6417" y="21521"/>
                  </a:lnTo>
                  <a:lnTo>
                    <a:pt x="6959" y="21580"/>
                  </a:lnTo>
                  <a:lnTo>
                    <a:pt x="7519" y="21600"/>
                  </a:lnTo>
                  <a:lnTo>
                    <a:pt x="13159" y="21600"/>
                  </a:lnTo>
                  <a:lnTo>
                    <a:pt x="14045" y="21580"/>
                  </a:lnTo>
                  <a:lnTo>
                    <a:pt x="14496" y="21541"/>
                  </a:lnTo>
                  <a:lnTo>
                    <a:pt x="14984" y="21481"/>
                  </a:lnTo>
                  <a:lnTo>
                    <a:pt x="15472" y="21402"/>
                  </a:lnTo>
                  <a:lnTo>
                    <a:pt x="15942" y="21303"/>
                  </a:lnTo>
                  <a:lnTo>
                    <a:pt x="16412" y="21184"/>
                  </a:lnTo>
                  <a:lnTo>
                    <a:pt x="16900" y="21046"/>
                  </a:lnTo>
                  <a:lnTo>
                    <a:pt x="17370" y="20867"/>
                  </a:lnTo>
                  <a:lnTo>
                    <a:pt x="17840" y="20650"/>
                  </a:lnTo>
                  <a:lnTo>
                    <a:pt x="18292" y="20392"/>
                  </a:lnTo>
                  <a:lnTo>
                    <a:pt x="18726" y="20095"/>
                  </a:lnTo>
                  <a:lnTo>
                    <a:pt x="19160" y="19739"/>
                  </a:lnTo>
                  <a:lnTo>
                    <a:pt x="19901" y="18927"/>
                  </a:lnTo>
                  <a:lnTo>
                    <a:pt x="20226" y="18452"/>
                  </a:lnTo>
                  <a:lnTo>
                    <a:pt x="20497" y="17977"/>
                  </a:lnTo>
                  <a:lnTo>
                    <a:pt x="20732" y="17502"/>
                  </a:lnTo>
                  <a:lnTo>
                    <a:pt x="20931" y="17046"/>
                  </a:lnTo>
                  <a:lnTo>
                    <a:pt x="21094" y="16532"/>
                  </a:lnTo>
                  <a:lnTo>
                    <a:pt x="21220" y="16056"/>
                  </a:lnTo>
                  <a:lnTo>
                    <a:pt x="21329" y="15562"/>
                  </a:lnTo>
                  <a:lnTo>
                    <a:pt x="21419" y="15126"/>
                  </a:lnTo>
                  <a:lnTo>
                    <a:pt x="21492" y="14651"/>
                  </a:lnTo>
                  <a:lnTo>
                    <a:pt x="21528" y="14235"/>
                  </a:lnTo>
                  <a:lnTo>
                    <a:pt x="21582" y="13819"/>
                  </a:lnTo>
                  <a:lnTo>
                    <a:pt x="21600" y="13126"/>
                  </a:lnTo>
                  <a:lnTo>
                    <a:pt x="21600" y="8434"/>
                  </a:lnTo>
                  <a:lnTo>
                    <a:pt x="21582" y="7741"/>
                  </a:lnTo>
                  <a:lnTo>
                    <a:pt x="21528" y="7345"/>
                  </a:lnTo>
                  <a:lnTo>
                    <a:pt x="21492" y="6910"/>
                  </a:lnTo>
                  <a:lnTo>
                    <a:pt x="21419" y="6474"/>
                  </a:lnTo>
                  <a:lnTo>
                    <a:pt x="21329" y="5999"/>
                  </a:lnTo>
                  <a:lnTo>
                    <a:pt x="21220" y="5524"/>
                  </a:lnTo>
                  <a:lnTo>
                    <a:pt x="21094" y="5049"/>
                  </a:lnTo>
                  <a:lnTo>
                    <a:pt x="20931" y="4554"/>
                  </a:lnTo>
                  <a:lnTo>
                    <a:pt x="20732" y="4078"/>
                  </a:lnTo>
                  <a:lnTo>
                    <a:pt x="20497" y="3584"/>
                  </a:lnTo>
                  <a:lnTo>
                    <a:pt x="20226" y="3108"/>
                  </a:lnTo>
                  <a:lnTo>
                    <a:pt x="19901" y="2673"/>
                  </a:lnTo>
                  <a:lnTo>
                    <a:pt x="19521" y="2237"/>
                  </a:lnTo>
                  <a:lnTo>
                    <a:pt x="19160" y="1841"/>
                  </a:lnTo>
                  <a:lnTo>
                    <a:pt x="18726" y="1485"/>
                  </a:lnTo>
                  <a:lnTo>
                    <a:pt x="18292" y="1208"/>
                  </a:lnTo>
                  <a:lnTo>
                    <a:pt x="17840" y="931"/>
                  </a:lnTo>
                  <a:lnTo>
                    <a:pt x="17370" y="733"/>
                  </a:lnTo>
                  <a:lnTo>
                    <a:pt x="16900" y="515"/>
                  </a:lnTo>
                  <a:lnTo>
                    <a:pt x="16412" y="376"/>
                  </a:lnTo>
                  <a:lnTo>
                    <a:pt x="15942" y="257"/>
                  </a:lnTo>
                  <a:lnTo>
                    <a:pt x="15472" y="158"/>
                  </a:lnTo>
                  <a:lnTo>
                    <a:pt x="14984" y="99"/>
                  </a:lnTo>
                  <a:lnTo>
                    <a:pt x="14496" y="59"/>
                  </a:lnTo>
                  <a:lnTo>
                    <a:pt x="14045" y="20"/>
                  </a:lnTo>
                  <a:lnTo>
                    <a:pt x="13159" y="0"/>
                  </a:lnTo>
                  <a:lnTo>
                    <a:pt x="6218" y="0"/>
                  </a:lnTo>
                  <a:lnTo>
                    <a:pt x="5748" y="59"/>
                  </a:lnTo>
                  <a:lnTo>
                    <a:pt x="5513" y="139"/>
                  </a:lnTo>
                  <a:lnTo>
                    <a:pt x="5296" y="218"/>
                  </a:lnTo>
                  <a:lnTo>
                    <a:pt x="5079" y="376"/>
                  </a:lnTo>
                  <a:lnTo>
                    <a:pt x="4862" y="574"/>
                  </a:lnTo>
                  <a:lnTo>
                    <a:pt x="4682" y="812"/>
                  </a:lnTo>
                  <a:lnTo>
                    <a:pt x="4537" y="1049"/>
                  </a:lnTo>
                  <a:lnTo>
                    <a:pt x="4428" y="1307"/>
                  </a:lnTo>
                  <a:lnTo>
                    <a:pt x="4374" y="1544"/>
                  </a:lnTo>
                  <a:lnTo>
                    <a:pt x="4320" y="2059"/>
                  </a:lnTo>
                  <a:lnTo>
                    <a:pt x="4320" y="2514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8" name="Freeform 28"/>
            <p:cNvSpPr/>
            <p:nvPr/>
          </p:nvSpPr>
          <p:spPr>
            <a:xfrm>
              <a:off x="130009" y="38827"/>
              <a:ext cx="106667" cy="7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0" y="0"/>
                  </a:moveTo>
                  <a:lnTo>
                    <a:pt x="21600" y="0"/>
                  </a:lnTo>
                  <a:lnTo>
                    <a:pt x="9830" y="21600"/>
                  </a:lnTo>
                  <a:lnTo>
                    <a:pt x="0" y="21600"/>
                  </a:lnTo>
                  <a:lnTo>
                    <a:pt x="11770" y="0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729" name="Freeform 29"/>
            <p:cNvSpPr/>
            <p:nvPr/>
          </p:nvSpPr>
          <p:spPr>
            <a:xfrm>
              <a:off x="-2" y="38827"/>
              <a:ext cx="145935" cy="11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34"/>
                  </a:moveTo>
                  <a:lnTo>
                    <a:pt x="0" y="2059"/>
                  </a:lnTo>
                  <a:lnTo>
                    <a:pt x="47" y="1564"/>
                  </a:lnTo>
                  <a:lnTo>
                    <a:pt x="110" y="1287"/>
                  </a:lnTo>
                  <a:lnTo>
                    <a:pt x="188" y="1049"/>
                  </a:lnTo>
                  <a:lnTo>
                    <a:pt x="298" y="832"/>
                  </a:lnTo>
                  <a:lnTo>
                    <a:pt x="471" y="594"/>
                  </a:lnTo>
                  <a:lnTo>
                    <a:pt x="659" y="376"/>
                  </a:lnTo>
                  <a:lnTo>
                    <a:pt x="831" y="238"/>
                  </a:lnTo>
                  <a:lnTo>
                    <a:pt x="1051" y="119"/>
                  </a:lnTo>
                  <a:lnTo>
                    <a:pt x="1239" y="59"/>
                  </a:lnTo>
                  <a:lnTo>
                    <a:pt x="1631" y="0"/>
                  </a:lnTo>
                  <a:lnTo>
                    <a:pt x="15059" y="0"/>
                  </a:lnTo>
                  <a:lnTo>
                    <a:pt x="15545" y="20"/>
                  </a:lnTo>
                  <a:lnTo>
                    <a:pt x="16016" y="59"/>
                  </a:lnTo>
                  <a:lnTo>
                    <a:pt x="16439" y="119"/>
                  </a:lnTo>
                  <a:lnTo>
                    <a:pt x="16863" y="238"/>
                  </a:lnTo>
                  <a:lnTo>
                    <a:pt x="17239" y="376"/>
                  </a:lnTo>
                  <a:lnTo>
                    <a:pt x="17600" y="594"/>
                  </a:lnTo>
                  <a:lnTo>
                    <a:pt x="17961" y="832"/>
                  </a:lnTo>
                  <a:lnTo>
                    <a:pt x="18290" y="1148"/>
                  </a:lnTo>
                  <a:lnTo>
                    <a:pt x="18588" y="1465"/>
                  </a:lnTo>
                  <a:lnTo>
                    <a:pt x="18886" y="1861"/>
                  </a:lnTo>
                  <a:lnTo>
                    <a:pt x="19451" y="2712"/>
                  </a:lnTo>
                  <a:lnTo>
                    <a:pt x="19984" y="3584"/>
                  </a:lnTo>
                  <a:lnTo>
                    <a:pt x="20706" y="4791"/>
                  </a:lnTo>
                  <a:lnTo>
                    <a:pt x="21067" y="5385"/>
                  </a:lnTo>
                  <a:lnTo>
                    <a:pt x="21349" y="5979"/>
                  </a:lnTo>
                  <a:lnTo>
                    <a:pt x="21443" y="6276"/>
                  </a:lnTo>
                  <a:lnTo>
                    <a:pt x="21522" y="6553"/>
                  </a:lnTo>
                  <a:lnTo>
                    <a:pt x="21569" y="6850"/>
                  </a:lnTo>
                  <a:lnTo>
                    <a:pt x="21600" y="7187"/>
                  </a:lnTo>
                  <a:lnTo>
                    <a:pt x="21569" y="7504"/>
                  </a:lnTo>
                  <a:lnTo>
                    <a:pt x="21522" y="7820"/>
                  </a:lnTo>
                  <a:lnTo>
                    <a:pt x="21443" y="8117"/>
                  </a:lnTo>
                  <a:lnTo>
                    <a:pt x="21318" y="8414"/>
                  </a:lnTo>
                  <a:lnTo>
                    <a:pt x="21035" y="9008"/>
                  </a:lnTo>
                  <a:lnTo>
                    <a:pt x="20706" y="9602"/>
                  </a:lnTo>
                  <a:lnTo>
                    <a:pt x="17835" y="14393"/>
                  </a:lnTo>
                  <a:lnTo>
                    <a:pt x="10698" y="14393"/>
                  </a:lnTo>
                  <a:lnTo>
                    <a:pt x="15341" y="6593"/>
                  </a:lnTo>
                  <a:lnTo>
                    <a:pt x="15624" y="6118"/>
                  </a:lnTo>
                  <a:lnTo>
                    <a:pt x="15733" y="5860"/>
                  </a:lnTo>
                  <a:lnTo>
                    <a:pt x="15827" y="5583"/>
                  </a:lnTo>
                  <a:lnTo>
                    <a:pt x="15906" y="5306"/>
                  </a:lnTo>
                  <a:lnTo>
                    <a:pt x="15922" y="5009"/>
                  </a:lnTo>
                  <a:lnTo>
                    <a:pt x="15922" y="4851"/>
                  </a:lnTo>
                  <a:lnTo>
                    <a:pt x="15906" y="4712"/>
                  </a:lnTo>
                  <a:lnTo>
                    <a:pt x="15875" y="4554"/>
                  </a:lnTo>
                  <a:lnTo>
                    <a:pt x="15827" y="4415"/>
                  </a:lnTo>
                  <a:lnTo>
                    <a:pt x="15765" y="4276"/>
                  </a:lnTo>
                  <a:lnTo>
                    <a:pt x="15686" y="4158"/>
                  </a:lnTo>
                  <a:lnTo>
                    <a:pt x="15592" y="4039"/>
                  </a:lnTo>
                  <a:lnTo>
                    <a:pt x="15529" y="3940"/>
                  </a:lnTo>
                  <a:lnTo>
                    <a:pt x="15310" y="3801"/>
                  </a:lnTo>
                  <a:lnTo>
                    <a:pt x="15106" y="3682"/>
                  </a:lnTo>
                  <a:lnTo>
                    <a:pt x="14871" y="3623"/>
                  </a:lnTo>
                  <a:lnTo>
                    <a:pt x="14620" y="3584"/>
                  </a:lnTo>
                  <a:lnTo>
                    <a:pt x="8565" y="3584"/>
                  </a:lnTo>
                  <a:lnTo>
                    <a:pt x="8565" y="21600"/>
                  </a:lnTo>
                  <a:lnTo>
                    <a:pt x="2839" y="21600"/>
                  </a:lnTo>
                  <a:lnTo>
                    <a:pt x="2839" y="3584"/>
                  </a:lnTo>
                  <a:lnTo>
                    <a:pt x="0" y="3584"/>
                  </a:lnTo>
                  <a:lnTo>
                    <a:pt x="0" y="2534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31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298325" y="1231908"/>
            <a:ext cx="8529892" cy="4394184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3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57200" y="222253"/>
            <a:ext cx="8229600" cy="1094319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3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71406" y="6500834"/>
            <a:ext cx="428628" cy="357166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Rectangle 6"/>
          <p:cNvSpPr/>
          <p:nvPr/>
        </p:nvSpPr>
        <p:spPr>
          <a:xfrm>
            <a:off x="-374653" y="-17462"/>
            <a:ext cx="366716" cy="366716"/>
          </a:xfrm>
          <a:prstGeom prst="rect">
            <a:avLst/>
          </a:prstGeom>
          <a:solidFill>
            <a:srgbClr val="CD202C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6" name="Rectangle 7"/>
          <p:cNvSpPr/>
          <p:nvPr/>
        </p:nvSpPr>
        <p:spPr>
          <a:xfrm>
            <a:off x="-374653" y="349251"/>
            <a:ext cx="366716" cy="366716"/>
          </a:xfrm>
          <a:prstGeom prst="rect">
            <a:avLst/>
          </a:prstGeom>
          <a:solidFill>
            <a:srgbClr val="455D70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7" name="Rectangle 8"/>
          <p:cNvSpPr/>
          <p:nvPr/>
        </p:nvSpPr>
        <p:spPr>
          <a:xfrm>
            <a:off x="-374653" y="715963"/>
            <a:ext cx="366716" cy="366719"/>
          </a:xfrm>
          <a:prstGeom prst="rect">
            <a:avLst/>
          </a:prstGeom>
          <a:solidFill>
            <a:srgbClr val="68798B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8" name="Rectangle 9"/>
          <p:cNvSpPr/>
          <p:nvPr/>
        </p:nvSpPr>
        <p:spPr>
          <a:xfrm>
            <a:off x="-374653" y="1081089"/>
            <a:ext cx="366716" cy="366716"/>
          </a:xfrm>
          <a:prstGeom prst="rect">
            <a:avLst/>
          </a:prstGeom>
          <a:solidFill>
            <a:srgbClr val="909CAA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99" name="Rectangle 13"/>
          <p:cNvSpPr/>
          <p:nvPr/>
        </p:nvSpPr>
        <p:spPr>
          <a:xfrm>
            <a:off x="-374653" y="1447800"/>
            <a:ext cx="366716" cy="366715"/>
          </a:xfrm>
          <a:prstGeom prst="rect">
            <a:avLst/>
          </a:prstGeom>
          <a:solidFill>
            <a:srgbClr val="BFC5C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0" name="Rectangle 10"/>
          <p:cNvSpPr/>
          <p:nvPr/>
        </p:nvSpPr>
        <p:spPr>
          <a:xfrm>
            <a:off x="-374653" y="1814511"/>
            <a:ext cx="366716" cy="366719"/>
          </a:xfrm>
          <a:prstGeom prst="rect">
            <a:avLst/>
          </a:prstGeom>
          <a:solidFill>
            <a:srgbClr val="A3A86B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1" name="Rectangle 11"/>
          <p:cNvSpPr/>
          <p:nvPr/>
        </p:nvSpPr>
        <p:spPr>
          <a:xfrm>
            <a:off x="-374653" y="2181223"/>
            <a:ext cx="366716" cy="366720"/>
          </a:xfrm>
          <a:prstGeom prst="rect">
            <a:avLst/>
          </a:prstGeom>
          <a:solidFill>
            <a:srgbClr val="D3D7BD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2" name="Rectangle 12"/>
          <p:cNvSpPr/>
          <p:nvPr/>
        </p:nvSpPr>
        <p:spPr>
          <a:xfrm>
            <a:off x="-374653" y="2546352"/>
            <a:ext cx="366716" cy="366720"/>
          </a:xfrm>
          <a:prstGeom prst="rect">
            <a:avLst/>
          </a:prstGeom>
          <a:solidFill>
            <a:srgbClr val="0066A1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3" name="Rectangle 16"/>
          <p:cNvSpPr/>
          <p:nvPr/>
        </p:nvSpPr>
        <p:spPr>
          <a:xfrm>
            <a:off x="0" y="-2"/>
            <a:ext cx="9144000" cy="1079507"/>
          </a:xfrm>
          <a:prstGeom prst="rect">
            <a:avLst/>
          </a:prstGeom>
          <a:solidFill>
            <a:srgbClr val="BFC5C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4" name="Rectangle 17"/>
          <p:cNvSpPr/>
          <p:nvPr/>
        </p:nvSpPr>
        <p:spPr>
          <a:xfrm>
            <a:off x="0" y="6507162"/>
            <a:ext cx="9144000" cy="350844"/>
          </a:xfrm>
          <a:prstGeom prst="rect">
            <a:avLst/>
          </a:prstGeom>
          <a:solidFill>
            <a:srgbClr val="BFC5CE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" name="Группа 15"/>
          <p:cNvGrpSpPr/>
          <p:nvPr/>
        </p:nvGrpSpPr>
        <p:grpSpPr>
          <a:xfrm>
            <a:off x="8362944" y="6594466"/>
            <a:ext cx="406416" cy="179404"/>
            <a:chOff x="-1" y="-1"/>
            <a:chExt cx="304811" cy="134552"/>
          </a:xfrm>
        </p:grpSpPr>
        <p:sp>
          <p:nvSpPr>
            <p:cNvPr id="805" name="Freeform 27"/>
            <p:cNvSpPr/>
            <p:nvPr/>
          </p:nvSpPr>
          <p:spPr>
            <a:xfrm>
              <a:off x="194076" y="-2"/>
              <a:ext cx="110735" cy="101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514"/>
                  </a:moveTo>
                  <a:lnTo>
                    <a:pt x="4320" y="3584"/>
                  </a:lnTo>
                  <a:lnTo>
                    <a:pt x="12996" y="3584"/>
                  </a:lnTo>
                  <a:lnTo>
                    <a:pt x="13502" y="3663"/>
                  </a:lnTo>
                  <a:lnTo>
                    <a:pt x="13773" y="3722"/>
                  </a:lnTo>
                  <a:lnTo>
                    <a:pt x="14008" y="3841"/>
                  </a:lnTo>
                  <a:lnTo>
                    <a:pt x="14261" y="3999"/>
                  </a:lnTo>
                  <a:lnTo>
                    <a:pt x="14478" y="4197"/>
                  </a:lnTo>
                  <a:lnTo>
                    <a:pt x="14768" y="4672"/>
                  </a:lnTo>
                  <a:lnTo>
                    <a:pt x="14876" y="4969"/>
                  </a:lnTo>
                  <a:lnTo>
                    <a:pt x="14948" y="5227"/>
                  </a:lnTo>
                  <a:lnTo>
                    <a:pt x="15003" y="5801"/>
                  </a:lnTo>
                  <a:lnTo>
                    <a:pt x="15003" y="15799"/>
                  </a:lnTo>
                  <a:lnTo>
                    <a:pt x="14948" y="16334"/>
                  </a:lnTo>
                  <a:lnTo>
                    <a:pt x="14876" y="16631"/>
                  </a:lnTo>
                  <a:lnTo>
                    <a:pt x="14768" y="16888"/>
                  </a:lnTo>
                  <a:lnTo>
                    <a:pt x="14623" y="17165"/>
                  </a:lnTo>
                  <a:lnTo>
                    <a:pt x="14478" y="17383"/>
                  </a:lnTo>
                  <a:lnTo>
                    <a:pt x="14261" y="17601"/>
                  </a:lnTo>
                  <a:lnTo>
                    <a:pt x="14008" y="17739"/>
                  </a:lnTo>
                  <a:lnTo>
                    <a:pt x="13773" y="17858"/>
                  </a:lnTo>
                  <a:lnTo>
                    <a:pt x="13502" y="17918"/>
                  </a:lnTo>
                  <a:lnTo>
                    <a:pt x="12996" y="17977"/>
                  </a:lnTo>
                  <a:lnTo>
                    <a:pt x="12526" y="18016"/>
                  </a:lnTo>
                  <a:lnTo>
                    <a:pt x="8586" y="18016"/>
                  </a:lnTo>
                  <a:lnTo>
                    <a:pt x="8315" y="17977"/>
                  </a:lnTo>
                  <a:lnTo>
                    <a:pt x="8007" y="17977"/>
                  </a:lnTo>
                  <a:lnTo>
                    <a:pt x="7736" y="17957"/>
                  </a:lnTo>
                  <a:lnTo>
                    <a:pt x="7465" y="17898"/>
                  </a:lnTo>
                  <a:lnTo>
                    <a:pt x="7230" y="17799"/>
                  </a:lnTo>
                  <a:lnTo>
                    <a:pt x="6995" y="17660"/>
                  </a:lnTo>
                  <a:lnTo>
                    <a:pt x="6796" y="17442"/>
                  </a:lnTo>
                  <a:lnTo>
                    <a:pt x="6724" y="17304"/>
                  </a:lnTo>
                  <a:lnTo>
                    <a:pt x="6634" y="17165"/>
                  </a:lnTo>
                  <a:lnTo>
                    <a:pt x="6579" y="17007"/>
                  </a:lnTo>
                  <a:lnTo>
                    <a:pt x="6561" y="16868"/>
                  </a:lnTo>
                  <a:lnTo>
                    <a:pt x="6525" y="16710"/>
                  </a:lnTo>
                  <a:lnTo>
                    <a:pt x="6525" y="16571"/>
                  </a:lnTo>
                  <a:lnTo>
                    <a:pt x="6561" y="16274"/>
                  </a:lnTo>
                  <a:lnTo>
                    <a:pt x="6634" y="16017"/>
                  </a:lnTo>
                  <a:lnTo>
                    <a:pt x="6742" y="15740"/>
                  </a:lnTo>
                  <a:lnTo>
                    <a:pt x="6887" y="15482"/>
                  </a:lnTo>
                  <a:lnTo>
                    <a:pt x="7049" y="15205"/>
                  </a:lnTo>
                  <a:lnTo>
                    <a:pt x="7212" y="15007"/>
                  </a:lnTo>
                  <a:lnTo>
                    <a:pt x="12526" y="7207"/>
                  </a:lnTo>
                  <a:lnTo>
                    <a:pt x="4320" y="7207"/>
                  </a:lnTo>
                  <a:lnTo>
                    <a:pt x="1012" y="11998"/>
                  </a:lnTo>
                  <a:lnTo>
                    <a:pt x="633" y="12592"/>
                  </a:lnTo>
                  <a:lnTo>
                    <a:pt x="289" y="13146"/>
                  </a:lnTo>
                  <a:lnTo>
                    <a:pt x="72" y="13740"/>
                  </a:lnTo>
                  <a:lnTo>
                    <a:pt x="18" y="14057"/>
                  </a:lnTo>
                  <a:lnTo>
                    <a:pt x="0" y="14393"/>
                  </a:lnTo>
                  <a:lnTo>
                    <a:pt x="18" y="14710"/>
                  </a:lnTo>
                  <a:lnTo>
                    <a:pt x="72" y="15027"/>
                  </a:lnTo>
                  <a:lnTo>
                    <a:pt x="163" y="15324"/>
                  </a:lnTo>
                  <a:lnTo>
                    <a:pt x="289" y="15621"/>
                  </a:lnTo>
                  <a:lnTo>
                    <a:pt x="615" y="16175"/>
                  </a:lnTo>
                  <a:lnTo>
                    <a:pt x="1012" y="16809"/>
                  </a:lnTo>
                  <a:lnTo>
                    <a:pt x="1844" y="18016"/>
                  </a:lnTo>
                  <a:lnTo>
                    <a:pt x="2476" y="18888"/>
                  </a:lnTo>
                  <a:lnTo>
                    <a:pt x="3109" y="19719"/>
                  </a:lnTo>
                  <a:lnTo>
                    <a:pt x="3470" y="20095"/>
                  </a:lnTo>
                  <a:lnTo>
                    <a:pt x="3814" y="20452"/>
                  </a:lnTo>
                  <a:lnTo>
                    <a:pt x="4193" y="20749"/>
                  </a:lnTo>
                  <a:lnTo>
                    <a:pt x="4591" y="21006"/>
                  </a:lnTo>
                  <a:lnTo>
                    <a:pt x="5007" y="21184"/>
                  </a:lnTo>
                  <a:lnTo>
                    <a:pt x="5459" y="21343"/>
                  </a:lnTo>
                  <a:lnTo>
                    <a:pt x="5911" y="21461"/>
                  </a:lnTo>
                  <a:lnTo>
                    <a:pt x="6417" y="21521"/>
                  </a:lnTo>
                  <a:lnTo>
                    <a:pt x="6959" y="21580"/>
                  </a:lnTo>
                  <a:lnTo>
                    <a:pt x="7519" y="21600"/>
                  </a:lnTo>
                  <a:lnTo>
                    <a:pt x="13159" y="21600"/>
                  </a:lnTo>
                  <a:lnTo>
                    <a:pt x="14045" y="21580"/>
                  </a:lnTo>
                  <a:lnTo>
                    <a:pt x="14496" y="21541"/>
                  </a:lnTo>
                  <a:lnTo>
                    <a:pt x="14984" y="21481"/>
                  </a:lnTo>
                  <a:lnTo>
                    <a:pt x="15472" y="21402"/>
                  </a:lnTo>
                  <a:lnTo>
                    <a:pt x="15942" y="21303"/>
                  </a:lnTo>
                  <a:lnTo>
                    <a:pt x="16412" y="21184"/>
                  </a:lnTo>
                  <a:lnTo>
                    <a:pt x="16900" y="21046"/>
                  </a:lnTo>
                  <a:lnTo>
                    <a:pt x="17370" y="20867"/>
                  </a:lnTo>
                  <a:lnTo>
                    <a:pt x="17840" y="20650"/>
                  </a:lnTo>
                  <a:lnTo>
                    <a:pt x="18292" y="20392"/>
                  </a:lnTo>
                  <a:lnTo>
                    <a:pt x="18726" y="20095"/>
                  </a:lnTo>
                  <a:lnTo>
                    <a:pt x="19160" y="19739"/>
                  </a:lnTo>
                  <a:lnTo>
                    <a:pt x="19901" y="18927"/>
                  </a:lnTo>
                  <a:lnTo>
                    <a:pt x="20226" y="18452"/>
                  </a:lnTo>
                  <a:lnTo>
                    <a:pt x="20497" y="17977"/>
                  </a:lnTo>
                  <a:lnTo>
                    <a:pt x="20732" y="17502"/>
                  </a:lnTo>
                  <a:lnTo>
                    <a:pt x="20931" y="17046"/>
                  </a:lnTo>
                  <a:lnTo>
                    <a:pt x="21094" y="16532"/>
                  </a:lnTo>
                  <a:lnTo>
                    <a:pt x="21220" y="16056"/>
                  </a:lnTo>
                  <a:lnTo>
                    <a:pt x="21329" y="15562"/>
                  </a:lnTo>
                  <a:lnTo>
                    <a:pt x="21419" y="15126"/>
                  </a:lnTo>
                  <a:lnTo>
                    <a:pt x="21492" y="14651"/>
                  </a:lnTo>
                  <a:lnTo>
                    <a:pt x="21528" y="14235"/>
                  </a:lnTo>
                  <a:lnTo>
                    <a:pt x="21582" y="13819"/>
                  </a:lnTo>
                  <a:lnTo>
                    <a:pt x="21600" y="13126"/>
                  </a:lnTo>
                  <a:lnTo>
                    <a:pt x="21600" y="8434"/>
                  </a:lnTo>
                  <a:lnTo>
                    <a:pt x="21582" y="7741"/>
                  </a:lnTo>
                  <a:lnTo>
                    <a:pt x="21528" y="7345"/>
                  </a:lnTo>
                  <a:lnTo>
                    <a:pt x="21492" y="6910"/>
                  </a:lnTo>
                  <a:lnTo>
                    <a:pt x="21419" y="6474"/>
                  </a:lnTo>
                  <a:lnTo>
                    <a:pt x="21329" y="5999"/>
                  </a:lnTo>
                  <a:lnTo>
                    <a:pt x="21220" y="5524"/>
                  </a:lnTo>
                  <a:lnTo>
                    <a:pt x="21094" y="5049"/>
                  </a:lnTo>
                  <a:lnTo>
                    <a:pt x="20931" y="4554"/>
                  </a:lnTo>
                  <a:lnTo>
                    <a:pt x="20732" y="4078"/>
                  </a:lnTo>
                  <a:lnTo>
                    <a:pt x="20497" y="3584"/>
                  </a:lnTo>
                  <a:lnTo>
                    <a:pt x="20226" y="3108"/>
                  </a:lnTo>
                  <a:lnTo>
                    <a:pt x="19901" y="2673"/>
                  </a:lnTo>
                  <a:lnTo>
                    <a:pt x="19521" y="2237"/>
                  </a:lnTo>
                  <a:lnTo>
                    <a:pt x="19160" y="1841"/>
                  </a:lnTo>
                  <a:lnTo>
                    <a:pt x="18726" y="1485"/>
                  </a:lnTo>
                  <a:lnTo>
                    <a:pt x="18292" y="1208"/>
                  </a:lnTo>
                  <a:lnTo>
                    <a:pt x="17840" y="931"/>
                  </a:lnTo>
                  <a:lnTo>
                    <a:pt x="17370" y="733"/>
                  </a:lnTo>
                  <a:lnTo>
                    <a:pt x="16900" y="515"/>
                  </a:lnTo>
                  <a:lnTo>
                    <a:pt x="16412" y="376"/>
                  </a:lnTo>
                  <a:lnTo>
                    <a:pt x="15942" y="257"/>
                  </a:lnTo>
                  <a:lnTo>
                    <a:pt x="15472" y="158"/>
                  </a:lnTo>
                  <a:lnTo>
                    <a:pt x="14984" y="99"/>
                  </a:lnTo>
                  <a:lnTo>
                    <a:pt x="14496" y="59"/>
                  </a:lnTo>
                  <a:lnTo>
                    <a:pt x="14045" y="20"/>
                  </a:lnTo>
                  <a:lnTo>
                    <a:pt x="13159" y="0"/>
                  </a:lnTo>
                  <a:lnTo>
                    <a:pt x="6218" y="0"/>
                  </a:lnTo>
                  <a:lnTo>
                    <a:pt x="5748" y="59"/>
                  </a:lnTo>
                  <a:lnTo>
                    <a:pt x="5513" y="139"/>
                  </a:lnTo>
                  <a:lnTo>
                    <a:pt x="5296" y="218"/>
                  </a:lnTo>
                  <a:lnTo>
                    <a:pt x="5079" y="376"/>
                  </a:lnTo>
                  <a:lnTo>
                    <a:pt x="4862" y="574"/>
                  </a:lnTo>
                  <a:lnTo>
                    <a:pt x="4682" y="812"/>
                  </a:lnTo>
                  <a:lnTo>
                    <a:pt x="4537" y="1049"/>
                  </a:lnTo>
                  <a:lnTo>
                    <a:pt x="4428" y="1307"/>
                  </a:lnTo>
                  <a:lnTo>
                    <a:pt x="4374" y="1544"/>
                  </a:lnTo>
                  <a:lnTo>
                    <a:pt x="4320" y="2059"/>
                  </a:lnTo>
                  <a:lnTo>
                    <a:pt x="4320" y="2514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6" name="Freeform 28"/>
            <p:cNvSpPr/>
            <p:nvPr/>
          </p:nvSpPr>
          <p:spPr>
            <a:xfrm>
              <a:off x="114302" y="33339"/>
              <a:ext cx="92875" cy="678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0" y="0"/>
                  </a:moveTo>
                  <a:lnTo>
                    <a:pt x="21600" y="0"/>
                  </a:lnTo>
                  <a:lnTo>
                    <a:pt x="9830" y="21600"/>
                  </a:lnTo>
                  <a:lnTo>
                    <a:pt x="0" y="21600"/>
                  </a:lnTo>
                  <a:lnTo>
                    <a:pt x="11770" y="0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807" name="Freeform 29"/>
            <p:cNvSpPr/>
            <p:nvPr/>
          </p:nvSpPr>
          <p:spPr>
            <a:xfrm>
              <a:off x="-2" y="33339"/>
              <a:ext cx="127406" cy="101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34"/>
                  </a:moveTo>
                  <a:lnTo>
                    <a:pt x="0" y="2059"/>
                  </a:lnTo>
                  <a:lnTo>
                    <a:pt x="47" y="1564"/>
                  </a:lnTo>
                  <a:lnTo>
                    <a:pt x="110" y="1287"/>
                  </a:lnTo>
                  <a:lnTo>
                    <a:pt x="188" y="1049"/>
                  </a:lnTo>
                  <a:lnTo>
                    <a:pt x="298" y="832"/>
                  </a:lnTo>
                  <a:lnTo>
                    <a:pt x="471" y="594"/>
                  </a:lnTo>
                  <a:lnTo>
                    <a:pt x="659" y="376"/>
                  </a:lnTo>
                  <a:lnTo>
                    <a:pt x="831" y="238"/>
                  </a:lnTo>
                  <a:lnTo>
                    <a:pt x="1051" y="119"/>
                  </a:lnTo>
                  <a:lnTo>
                    <a:pt x="1239" y="59"/>
                  </a:lnTo>
                  <a:lnTo>
                    <a:pt x="1631" y="0"/>
                  </a:lnTo>
                  <a:lnTo>
                    <a:pt x="15059" y="0"/>
                  </a:lnTo>
                  <a:lnTo>
                    <a:pt x="15545" y="20"/>
                  </a:lnTo>
                  <a:lnTo>
                    <a:pt x="16016" y="59"/>
                  </a:lnTo>
                  <a:lnTo>
                    <a:pt x="16439" y="119"/>
                  </a:lnTo>
                  <a:lnTo>
                    <a:pt x="16863" y="238"/>
                  </a:lnTo>
                  <a:lnTo>
                    <a:pt x="17239" y="376"/>
                  </a:lnTo>
                  <a:lnTo>
                    <a:pt x="17600" y="594"/>
                  </a:lnTo>
                  <a:lnTo>
                    <a:pt x="17961" y="832"/>
                  </a:lnTo>
                  <a:lnTo>
                    <a:pt x="18290" y="1148"/>
                  </a:lnTo>
                  <a:lnTo>
                    <a:pt x="18588" y="1465"/>
                  </a:lnTo>
                  <a:lnTo>
                    <a:pt x="18886" y="1861"/>
                  </a:lnTo>
                  <a:lnTo>
                    <a:pt x="19451" y="2712"/>
                  </a:lnTo>
                  <a:lnTo>
                    <a:pt x="19984" y="3584"/>
                  </a:lnTo>
                  <a:lnTo>
                    <a:pt x="20706" y="4791"/>
                  </a:lnTo>
                  <a:lnTo>
                    <a:pt x="21067" y="5385"/>
                  </a:lnTo>
                  <a:lnTo>
                    <a:pt x="21349" y="5979"/>
                  </a:lnTo>
                  <a:lnTo>
                    <a:pt x="21443" y="6276"/>
                  </a:lnTo>
                  <a:lnTo>
                    <a:pt x="21522" y="6553"/>
                  </a:lnTo>
                  <a:lnTo>
                    <a:pt x="21569" y="6850"/>
                  </a:lnTo>
                  <a:lnTo>
                    <a:pt x="21600" y="7187"/>
                  </a:lnTo>
                  <a:lnTo>
                    <a:pt x="21569" y="7504"/>
                  </a:lnTo>
                  <a:lnTo>
                    <a:pt x="21522" y="7820"/>
                  </a:lnTo>
                  <a:lnTo>
                    <a:pt x="21443" y="8117"/>
                  </a:lnTo>
                  <a:lnTo>
                    <a:pt x="21318" y="8414"/>
                  </a:lnTo>
                  <a:lnTo>
                    <a:pt x="21035" y="9008"/>
                  </a:lnTo>
                  <a:lnTo>
                    <a:pt x="20706" y="9602"/>
                  </a:lnTo>
                  <a:lnTo>
                    <a:pt x="17835" y="14393"/>
                  </a:lnTo>
                  <a:lnTo>
                    <a:pt x="10698" y="14393"/>
                  </a:lnTo>
                  <a:lnTo>
                    <a:pt x="15341" y="6593"/>
                  </a:lnTo>
                  <a:lnTo>
                    <a:pt x="15624" y="6118"/>
                  </a:lnTo>
                  <a:lnTo>
                    <a:pt x="15733" y="5860"/>
                  </a:lnTo>
                  <a:lnTo>
                    <a:pt x="15827" y="5583"/>
                  </a:lnTo>
                  <a:lnTo>
                    <a:pt x="15906" y="5306"/>
                  </a:lnTo>
                  <a:lnTo>
                    <a:pt x="15922" y="5009"/>
                  </a:lnTo>
                  <a:lnTo>
                    <a:pt x="15922" y="4851"/>
                  </a:lnTo>
                  <a:lnTo>
                    <a:pt x="15906" y="4712"/>
                  </a:lnTo>
                  <a:lnTo>
                    <a:pt x="15875" y="4554"/>
                  </a:lnTo>
                  <a:lnTo>
                    <a:pt x="15827" y="4415"/>
                  </a:lnTo>
                  <a:lnTo>
                    <a:pt x="15765" y="4276"/>
                  </a:lnTo>
                  <a:lnTo>
                    <a:pt x="15686" y="4158"/>
                  </a:lnTo>
                  <a:lnTo>
                    <a:pt x="15592" y="4039"/>
                  </a:lnTo>
                  <a:lnTo>
                    <a:pt x="15529" y="3940"/>
                  </a:lnTo>
                  <a:lnTo>
                    <a:pt x="15310" y="3801"/>
                  </a:lnTo>
                  <a:lnTo>
                    <a:pt x="15106" y="3682"/>
                  </a:lnTo>
                  <a:lnTo>
                    <a:pt x="14871" y="3623"/>
                  </a:lnTo>
                  <a:lnTo>
                    <a:pt x="14620" y="3584"/>
                  </a:lnTo>
                  <a:lnTo>
                    <a:pt x="8565" y="3584"/>
                  </a:lnTo>
                  <a:lnTo>
                    <a:pt x="8565" y="21600"/>
                  </a:lnTo>
                  <a:lnTo>
                    <a:pt x="2839" y="21600"/>
                  </a:lnTo>
                  <a:lnTo>
                    <a:pt x="2839" y="3584"/>
                  </a:lnTo>
                  <a:lnTo>
                    <a:pt x="0" y="3584"/>
                  </a:lnTo>
                  <a:lnTo>
                    <a:pt x="0" y="2534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09" name="Rectangle 12"/>
          <p:cNvSpPr/>
          <p:nvPr/>
        </p:nvSpPr>
        <p:spPr>
          <a:xfrm>
            <a:off x="-374653" y="2913063"/>
            <a:ext cx="366716" cy="366719"/>
          </a:xfrm>
          <a:prstGeom prst="rect">
            <a:avLst/>
          </a:prstGeom>
          <a:solidFill>
            <a:srgbClr val="59A0DB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/>
            <a:endParaRPr/>
          </a:p>
        </p:txBody>
      </p:sp>
      <p:sp>
        <p:nvSpPr>
          <p:cNvPr id="810" name="Rectangle 12"/>
          <p:cNvSpPr/>
          <p:nvPr/>
        </p:nvSpPr>
        <p:spPr>
          <a:xfrm>
            <a:off x="-374653" y="3279776"/>
            <a:ext cx="366716" cy="366720"/>
          </a:xfrm>
          <a:prstGeom prst="rect">
            <a:avLst/>
          </a:prstGeom>
          <a:solidFill>
            <a:srgbClr val="8EBF64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811" name="Rectangle 12"/>
          <p:cNvSpPr/>
          <p:nvPr/>
        </p:nvSpPr>
        <p:spPr>
          <a:xfrm>
            <a:off x="-374653" y="3646489"/>
            <a:ext cx="366716" cy="366716"/>
          </a:xfrm>
          <a:prstGeom prst="rect">
            <a:avLst/>
          </a:prstGeom>
          <a:solidFill>
            <a:srgbClr val="D87335"/>
          </a:solidFill>
          <a:ln w="12700">
            <a:miter lim="400000"/>
          </a:ln>
          <a:effectLst>
            <a:outerShdw blurRad="38100" dist="23000" dir="5400000" rotWithShape="0">
              <a:srgbClr val="808080">
                <a:alpha val="34999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812" name="Picture Placeholder 14"/>
          <p:cNvSpPr>
            <a:spLocks noGrp="1"/>
          </p:cNvSpPr>
          <p:nvPr>
            <p:ph type="pic" sz="half" idx="13"/>
          </p:nvPr>
        </p:nvSpPr>
        <p:spPr>
          <a:xfrm>
            <a:off x="315913" y="1930401"/>
            <a:ext cx="4140203" cy="3543303"/>
          </a:xfrm>
          <a:prstGeom prst="rect">
            <a:avLst/>
          </a:prstGeom>
        </p:spPr>
        <p:txBody>
          <a:bodyPr lIns="121916" tIns="60957" rIns="121916" bIns="60957">
            <a:noAutofit/>
          </a:bodyPr>
          <a:lstStyle/>
          <a:p>
            <a:endParaRPr/>
          </a:p>
        </p:txBody>
      </p:sp>
      <p:sp>
        <p:nvSpPr>
          <p:cNvPr id="81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315914" y="5663671"/>
            <a:ext cx="4140201" cy="48790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100">
                <a:solidFill>
                  <a:srgbClr val="0066A1"/>
                </a:solidFill>
              </a:defRPr>
            </a:lvl1pPr>
            <a:lvl2pPr>
              <a:spcBef>
                <a:spcPts val="0"/>
              </a:spcBef>
              <a:defRPr sz="1100">
                <a:solidFill>
                  <a:srgbClr val="0066A1"/>
                </a:solidFill>
              </a:defRPr>
            </a:lvl2pPr>
            <a:lvl3pPr>
              <a:spcBef>
                <a:spcPts val="0"/>
              </a:spcBef>
              <a:defRPr sz="1100">
                <a:solidFill>
                  <a:srgbClr val="0066A1"/>
                </a:solidFill>
              </a:defRPr>
            </a:lvl3pPr>
            <a:lvl4pPr>
              <a:spcBef>
                <a:spcPts val="0"/>
              </a:spcBef>
              <a:defRPr sz="1100">
                <a:solidFill>
                  <a:srgbClr val="0066A1"/>
                </a:solidFill>
              </a:defRPr>
            </a:lvl4pPr>
            <a:lvl5pPr>
              <a:spcBef>
                <a:spcPts val="0"/>
              </a:spcBef>
              <a:defRPr sz="1100">
                <a:solidFill>
                  <a:srgbClr val="0066A1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4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40426" y="392034"/>
            <a:ext cx="8458244" cy="1021340"/>
          </a:xfrm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15" name="Picture Placeholder 14"/>
          <p:cNvSpPr>
            <a:spLocks noGrp="1"/>
          </p:cNvSpPr>
          <p:nvPr>
            <p:ph type="pic" sz="half" idx="14"/>
          </p:nvPr>
        </p:nvSpPr>
        <p:spPr>
          <a:xfrm>
            <a:off x="4629152" y="1930399"/>
            <a:ext cx="4140203" cy="3543303"/>
          </a:xfrm>
          <a:prstGeom prst="rect">
            <a:avLst/>
          </a:prstGeom>
        </p:spPr>
        <p:txBody>
          <a:bodyPr lIns="121916" tIns="60957" rIns="121916" bIns="60957">
            <a:noAutofit/>
          </a:bodyPr>
          <a:lstStyle/>
          <a:p>
            <a:endParaRPr/>
          </a:p>
        </p:txBody>
      </p:sp>
      <p:sp>
        <p:nvSpPr>
          <p:cNvPr id="81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317501" y="6492874"/>
            <a:ext cx="323676" cy="294639"/>
          </a:xfrm>
          <a:prstGeom prst="rect">
            <a:avLst/>
          </a:prstGeom>
        </p:spPr>
        <p:txBody>
          <a:bodyPr lIns="45718" tIns="45718" rIns="45718" bIns="45718" anchor="t"/>
          <a:lstStyle>
            <a:lvl1pPr algn="l">
              <a:spcBef>
                <a:spcPts val="0"/>
              </a:spcBef>
              <a:defRPr sz="13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Rectangle 10"/>
          <p:cNvSpPr/>
          <p:nvPr/>
        </p:nvSpPr>
        <p:spPr>
          <a:xfrm>
            <a:off x="-17461" y="-44451"/>
            <a:ext cx="9161463" cy="1007540"/>
          </a:xfrm>
          <a:prstGeom prst="rect">
            <a:avLst/>
          </a:prstGeom>
          <a:solidFill>
            <a:srgbClr val="BFC5CE"/>
          </a:solidFill>
          <a:ln w="12700">
            <a:miter lim="400000"/>
          </a:ln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6" name="Rectangle 7"/>
          <p:cNvSpPr/>
          <p:nvPr/>
        </p:nvSpPr>
        <p:spPr>
          <a:xfrm>
            <a:off x="0" y="6506635"/>
            <a:ext cx="9144000" cy="351373"/>
          </a:xfrm>
          <a:prstGeom prst="rect">
            <a:avLst/>
          </a:prstGeom>
          <a:solidFill>
            <a:srgbClr val="BFC5CE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7" name="Text Box 15"/>
          <p:cNvSpPr txBox="1"/>
          <p:nvPr/>
        </p:nvSpPr>
        <p:spPr>
          <a:xfrm>
            <a:off x="487362" y="6589183"/>
            <a:ext cx="3733801" cy="123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400"/>
              </a:spcBef>
              <a:defRPr sz="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| Мероприятие «Молодой профессионал» | 07/07/17</a:t>
            </a:r>
          </a:p>
        </p:txBody>
      </p:sp>
      <p:sp>
        <p:nvSpPr>
          <p:cNvPr id="628" name="Rectangle 6"/>
          <p:cNvSpPr/>
          <p:nvPr/>
        </p:nvSpPr>
        <p:spPr>
          <a:xfrm>
            <a:off x="-374653" y="-23283"/>
            <a:ext cx="366716" cy="488953"/>
          </a:xfrm>
          <a:prstGeom prst="rect">
            <a:avLst/>
          </a:prstGeom>
          <a:solidFill>
            <a:srgbClr val="E21A1A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9" name="Rectangle 7"/>
          <p:cNvSpPr/>
          <p:nvPr/>
        </p:nvSpPr>
        <p:spPr>
          <a:xfrm>
            <a:off x="-374653" y="465669"/>
            <a:ext cx="366716" cy="488955"/>
          </a:xfrm>
          <a:prstGeom prst="rect">
            <a:avLst/>
          </a:prstGeom>
          <a:solidFill>
            <a:srgbClr val="394A58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0" name="Rectangle 8"/>
          <p:cNvSpPr/>
          <p:nvPr/>
        </p:nvSpPr>
        <p:spPr>
          <a:xfrm>
            <a:off x="-374653" y="954616"/>
            <a:ext cx="366716" cy="488955"/>
          </a:xfrm>
          <a:prstGeom prst="rect">
            <a:avLst/>
          </a:prstGeom>
          <a:solidFill>
            <a:srgbClr val="455D7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1" name="Rectangle 9"/>
          <p:cNvSpPr/>
          <p:nvPr/>
        </p:nvSpPr>
        <p:spPr>
          <a:xfrm>
            <a:off x="-374653" y="1441449"/>
            <a:ext cx="366716" cy="488955"/>
          </a:xfrm>
          <a:prstGeom prst="rect">
            <a:avLst/>
          </a:prstGeom>
          <a:solidFill>
            <a:srgbClr val="68798B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2" name="Rectangle 13"/>
          <p:cNvSpPr/>
          <p:nvPr/>
        </p:nvSpPr>
        <p:spPr>
          <a:xfrm>
            <a:off x="-374653" y="1930403"/>
            <a:ext cx="366716" cy="488957"/>
          </a:xfrm>
          <a:prstGeom prst="rect">
            <a:avLst/>
          </a:prstGeom>
          <a:solidFill>
            <a:srgbClr val="909CAA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3" name="Rectangle 10"/>
          <p:cNvSpPr/>
          <p:nvPr/>
        </p:nvSpPr>
        <p:spPr>
          <a:xfrm>
            <a:off x="-774702" y="-29637"/>
            <a:ext cx="366716" cy="503779"/>
          </a:xfrm>
          <a:prstGeom prst="rect">
            <a:avLst/>
          </a:prstGeom>
          <a:solidFill>
            <a:srgbClr val="CECCA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4" name="Rectangle 12"/>
          <p:cNvSpPr/>
          <p:nvPr/>
        </p:nvSpPr>
        <p:spPr>
          <a:xfrm>
            <a:off x="-781050" y="4404783"/>
            <a:ext cx="366716" cy="488956"/>
          </a:xfrm>
          <a:prstGeom prst="rect">
            <a:avLst/>
          </a:prstGeom>
          <a:solidFill>
            <a:srgbClr val="78D64B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635" name="Rectangle 12"/>
          <p:cNvSpPr/>
          <p:nvPr/>
        </p:nvSpPr>
        <p:spPr>
          <a:xfrm>
            <a:off x="-1601789" y="-29633"/>
            <a:ext cx="366720" cy="488953"/>
          </a:xfrm>
          <a:prstGeom prst="rect">
            <a:avLst/>
          </a:prstGeom>
          <a:solidFill>
            <a:srgbClr val="FF690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636" name="Rectangle 13"/>
          <p:cNvSpPr/>
          <p:nvPr/>
        </p:nvSpPr>
        <p:spPr>
          <a:xfrm>
            <a:off x="-374653" y="2438401"/>
            <a:ext cx="366716" cy="488953"/>
          </a:xfrm>
          <a:prstGeom prst="rect">
            <a:avLst/>
          </a:prstGeom>
          <a:solidFill>
            <a:srgbClr val="BFC5CE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7" name="Rectangle 7"/>
          <p:cNvSpPr/>
          <p:nvPr/>
        </p:nvSpPr>
        <p:spPr>
          <a:xfrm>
            <a:off x="-374653" y="2948519"/>
            <a:ext cx="366716" cy="488956"/>
          </a:xfrm>
          <a:prstGeom prst="rect">
            <a:avLst/>
          </a:prstGeom>
          <a:solidFill>
            <a:srgbClr val="60606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8" name="Rectangle 7"/>
          <p:cNvSpPr/>
          <p:nvPr/>
        </p:nvSpPr>
        <p:spPr>
          <a:xfrm>
            <a:off x="-374653" y="3429001"/>
            <a:ext cx="366716" cy="488953"/>
          </a:xfrm>
          <a:prstGeom prst="rect">
            <a:avLst/>
          </a:prstGeom>
          <a:solidFill>
            <a:srgbClr val="828282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9" name="Rectangle 7"/>
          <p:cNvSpPr/>
          <p:nvPr/>
        </p:nvSpPr>
        <p:spPr>
          <a:xfrm>
            <a:off x="-374653" y="3924301"/>
            <a:ext cx="366716" cy="488953"/>
          </a:xfrm>
          <a:prstGeom prst="rect">
            <a:avLst/>
          </a:prstGeom>
          <a:solidFill>
            <a:srgbClr val="A9A9A9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0" name="Rectangle 7"/>
          <p:cNvSpPr/>
          <p:nvPr/>
        </p:nvSpPr>
        <p:spPr>
          <a:xfrm>
            <a:off x="-374653" y="4419602"/>
            <a:ext cx="366716" cy="488957"/>
          </a:xfrm>
          <a:prstGeom prst="rect">
            <a:avLst/>
          </a:prstGeom>
          <a:solidFill>
            <a:srgbClr val="D3D3D3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1" name="Rectangle 10"/>
          <p:cNvSpPr/>
          <p:nvPr/>
        </p:nvSpPr>
        <p:spPr>
          <a:xfrm>
            <a:off x="-774702" y="474136"/>
            <a:ext cx="366716" cy="488955"/>
          </a:xfrm>
          <a:prstGeom prst="rect">
            <a:avLst/>
          </a:prstGeom>
          <a:solidFill>
            <a:srgbClr val="85865F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2" name="Rectangle 10"/>
          <p:cNvSpPr/>
          <p:nvPr/>
        </p:nvSpPr>
        <p:spPr>
          <a:xfrm>
            <a:off x="-774702" y="954616"/>
            <a:ext cx="366716" cy="488955"/>
          </a:xfrm>
          <a:prstGeom prst="rect">
            <a:avLst/>
          </a:prstGeom>
          <a:solidFill>
            <a:srgbClr val="DDDCB4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3" name="Rectangle 10"/>
          <p:cNvSpPr/>
          <p:nvPr/>
        </p:nvSpPr>
        <p:spPr>
          <a:xfrm>
            <a:off x="-774702" y="1443570"/>
            <a:ext cx="366716" cy="488957"/>
          </a:xfrm>
          <a:prstGeom prst="rect">
            <a:avLst/>
          </a:prstGeom>
          <a:solidFill>
            <a:srgbClr val="EBEAD4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4" name="Rectangle 10"/>
          <p:cNvSpPr/>
          <p:nvPr/>
        </p:nvSpPr>
        <p:spPr>
          <a:xfrm>
            <a:off x="-774702" y="1930399"/>
            <a:ext cx="366716" cy="518592"/>
          </a:xfrm>
          <a:prstGeom prst="rect">
            <a:avLst/>
          </a:prstGeom>
          <a:solidFill>
            <a:srgbClr val="A3A86B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5" name="Rectangle 10"/>
          <p:cNvSpPr/>
          <p:nvPr/>
        </p:nvSpPr>
        <p:spPr>
          <a:xfrm>
            <a:off x="-774702" y="2448985"/>
            <a:ext cx="366716" cy="488956"/>
          </a:xfrm>
          <a:prstGeom prst="rect">
            <a:avLst/>
          </a:prstGeom>
          <a:solidFill>
            <a:srgbClr val="626B45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6" name="Rectangle 10"/>
          <p:cNvSpPr/>
          <p:nvPr/>
        </p:nvSpPr>
        <p:spPr>
          <a:xfrm>
            <a:off x="-774702" y="2937934"/>
            <a:ext cx="366716" cy="488953"/>
          </a:xfrm>
          <a:prstGeom prst="rect">
            <a:avLst/>
          </a:prstGeom>
          <a:solidFill>
            <a:srgbClr val="828B5C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7" name="Rectangle 10"/>
          <p:cNvSpPr/>
          <p:nvPr/>
        </p:nvSpPr>
        <p:spPr>
          <a:xfrm>
            <a:off x="-774702" y="3426885"/>
            <a:ext cx="366716" cy="488956"/>
          </a:xfrm>
          <a:prstGeom prst="rect">
            <a:avLst/>
          </a:prstGeom>
          <a:solidFill>
            <a:srgbClr val="B2B989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8" name="Rectangle 10"/>
          <p:cNvSpPr/>
          <p:nvPr/>
        </p:nvSpPr>
        <p:spPr>
          <a:xfrm>
            <a:off x="-774702" y="3915834"/>
            <a:ext cx="366716" cy="488953"/>
          </a:xfrm>
          <a:prstGeom prst="rect">
            <a:avLst/>
          </a:prstGeom>
          <a:solidFill>
            <a:srgbClr val="D3D7BD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49" name="Rectangle 10"/>
          <p:cNvSpPr/>
          <p:nvPr/>
        </p:nvSpPr>
        <p:spPr>
          <a:xfrm>
            <a:off x="-1189038" y="-29637"/>
            <a:ext cx="366716" cy="503779"/>
          </a:xfrm>
          <a:prstGeom prst="rect">
            <a:avLst/>
          </a:prstGeom>
          <a:solidFill>
            <a:srgbClr val="0066A1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0" name="Rectangle 10"/>
          <p:cNvSpPr/>
          <p:nvPr/>
        </p:nvSpPr>
        <p:spPr>
          <a:xfrm>
            <a:off x="-1189038" y="474136"/>
            <a:ext cx="366716" cy="488955"/>
          </a:xfrm>
          <a:prstGeom prst="rect">
            <a:avLst/>
          </a:prstGeom>
          <a:solidFill>
            <a:srgbClr val="003356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1" name="Rectangle 10"/>
          <p:cNvSpPr/>
          <p:nvPr/>
        </p:nvSpPr>
        <p:spPr>
          <a:xfrm>
            <a:off x="-1189038" y="954616"/>
            <a:ext cx="366716" cy="488955"/>
          </a:xfrm>
          <a:prstGeom prst="rect">
            <a:avLst/>
          </a:prstGeom>
          <a:solidFill>
            <a:srgbClr val="00507C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2" name="Rectangle 10"/>
          <p:cNvSpPr/>
          <p:nvPr/>
        </p:nvSpPr>
        <p:spPr>
          <a:xfrm>
            <a:off x="-1189038" y="1443570"/>
            <a:ext cx="366716" cy="488957"/>
          </a:xfrm>
          <a:prstGeom prst="rect">
            <a:avLst/>
          </a:prstGeom>
          <a:solidFill>
            <a:srgbClr val="007FB1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3" name="Rectangle 10"/>
          <p:cNvSpPr/>
          <p:nvPr/>
        </p:nvSpPr>
        <p:spPr>
          <a:xfrm>
            <a:off x="-1189038" y="1930399"/>
            <a:ext cx="366716" cy="518592"/>
          </a:xfrm>
          <a:prstGeom prst="rect">
            <a:avLst/>
          </a:prstGeom>
          <a:solidFill>
            <a:srgbClr val="8AB0D2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4" name="Rectangle 10"/>
          <p:cNvSpPr/>
          <p:nvPr/>
        </p:nvSpPr>
        <p:spPr>
          <a:xfrm>
            <a:off x="-1189038" y="2434167"/>
            <a:ext cx="366716" cy="497420"/>
          </a:xfrm>
          <a:prstGeom prst="rect">
            <a:avLst/>
          </a:prstGeom>
          <a:solidFill>
            <a:srgbClr val="00A3E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5" name="Rectangle 10"/>
          <p:cNvSpPr/>
          <p:nvPr/>
        </p:nvSpPr>
        <p:spPr>
          <a:xfrm>
            <a:off x="-1189038" y="2931585"/>
            <a:ext cx="366716" cy="497423"/>
          </a:xfrm>
          <a:prstGeom prst="rect">
            <a:avLst/>
          </a:prstGeom>
          <a:solidFill>
            <a:srgbClr val="206689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6" name="Rectangle 10"/>
          <p:cNvSpPr/>
          <p:nvPr/>
        </p:nvSpPr>
        <p:spPr>
          <a:xfrm>
            <a:off x="-1189038" y="3426885"/>
            <a:ext cx="366716" cy="497423"/>
          </a:xfrm>
          <a:prstGeom prst="rect">
            <a:avLst/>
          </a:prstGeom>
          <a:solidFill>
            <a:srgbClr val="2F87B6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7" name="Rectangle 10"/>
          <p:cNvSpPr/>
          <p:nvPr/>
        </p:nvSpPr>
        <p:spPr>
          <a:xfrm>
            <a:off x="-1189038" y="3922184"/>
            <a:ext cx="366716" cy="497423"/>
          </a:xfrm>
          <a:prstGeom prst="rect">
            <a:avLst/>
          </a:prstGeom>
          <a:solidFill>
            <a:srgbClr val="61B9E9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Rectangle 10"/>
          <p:cNvSpPr/>
          <p:nvPr/>
        </p:nvSpPr>
        <p:spPr>
          <a:xfrm>
            <a:off x="-1189038" y="4404783"/>
            <a:ext cx="366716" cy="497423"/>
          </a:xfrm>
          <a:prstGeom prst="rect">
            <a:avLst/>
          </a:prstGeom>
          <a:solidFill>
            <a:srgbClr val="B0DCF4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9" name="Rectangle 12"/>
          <p:cNvSpPr/>
          <p:nvPr/>
        </p:nvSpPr>
        <p:spPr>
          <a:xfrm>
            <a:off x="-781050" y="4902202"/>
            <a:ext cx="366716" cy="488957"/>
          </a:xfrm>
          <a:prstGeom prst="rect">
            <a:avLst/>
          </a:prstGeom>
          <a:solidFill>
            <a:srgbClr val="658446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660" name="Rectangle 12"/>
          <p:cNvSpPr/>
          <p:nvPr/>
        </p:nvSpPr>
        <p:spPr>
          <a:xfrm>
            <a:off x="-781050" y="5391153"/>
            <a:ext cx="366716" cy="488956"/>
          </a:xfrm>
          <a:prstGeom prst="rect">
            <a:avLst/>
          </a:prstGeom>
          <a:solidFill>
            <a:srgbClr val="7FA357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661" name="Rectangle 12"/>
          <p:cNvSpPr/>
          <p:nvPr/>
        </p:nvSpPr>
        <p:spPr>
          <a:xfrm>
            <a:off x="-781050" y="5880102"/>
            <a:ext cx="366716" cy="488957"/>
          </a:xfrm>
          <a:prstGeom prst="rect">
            <a:avLst/>
          </a:prstGeom>
          <a:solidFill>
            <a:srgbClr val="AED086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662" name="Rectangle 12"/>
          <p:cNvSpPr/>
          <p:nvPr/>
        </p:nvSpPr>
        <p:spPr>
          <a:xfrm>
            <a:off x="-781050" y="6375402"/>
            <a:ext cx="366716" cy="488957"/>
          </a:xfrm>
          <a:prstGeom prst="rect">
            <a:avLst/>
          </a:prstGeom>
          <a:solidFill>
            <a:srgbClr val="D6E8C3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663" name="Rectangle 12"/>
          <p:cNvSpPr/>
          <p:nvPr/>
        </p:nvSpPr>
        <p:spPr>
          <a:xfrm>
            <a:off x="-1601789" y="446617"/>
            <a:ext cx="366720" cy="488955"/>
          </a:xfrm>
          <a:prstGeom prst="rect">
            <a:avLst/>
          </a:prstGeom>
          <a:solidFill>
            <a:srgbClr val="805030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664" name="Rectangle 12"/>
          <p:cNvSpPr/>
          <p:nvPr/>
        </p:nvSpPr>
        <p:spPr>
          <a:xfrm>
            <a:off x="-1601789" y="935568"/>
            <a:ext cx="366720" cy="488955"/>
          </a:xfrm>
          <a:prstGeom prst="rect">
            <a:avLst/>
          </a:prstGeom>
          <a:solidFill>
            <a:srgbClr val="AC6B2F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665" name="Rectangle 12"/>
          <p:cNvSpPr/>
          <p:nvPr/>
        </p:nvSpPr>
        <p:spPr>
          <a:xfrm>
            <a:off x="-1601789" y="1424516"/>
            <a:ext cx="366720" cy="488955"/>
          </a:xfrm>
          <a:prstGeom prst="rect">
            <a:avLst/>
          </a:prstGeom>
          <a:solidFill>
            <a:srgbClr val="E4A063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sp>
        <p:nvSpPr>
          <p:cNvPr id="666" name="Rectangle 12"/>
          <p:cNvSpPr/>
          <p:nvPr/>
        </p:nvSpPr>
        <p:spPr>
          <a:xfrm>
            <a:off x="-1601789" y="1913470"/>
            <a:ext cx="366720" cy="488957"/>
          </a:xfrm>
          <a:prstGeom prst="rect">
            <a:avLst/>
          </a:prstGeom>
          <a:solidFill>
            <a:srgbClr val="F1D0B1"/>
          </a:solidFill>
          <a:ln w="12700">
            <a:miter lim="400000"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18669F"/>
                </a:solidFill>
              </a:defRPr>
            </a:pPr>
            <a:endParaRPr/>
          </a:p>
        </p:txBody>
      </p:sp>
      <p:grpSp>
        <p:nvGrpSpPr>
          <p:cNvPr id="2" name="Группа 10"/>
          <p:cNvGrpSpPr/>
          <p:nvPr/>
        </p:nvGrpSpPr>
        <p:grpSpPr>
          <a:xfrm>
            <a:off x="8358975" y="6589184"/>
            <a:ext cx="463448" cy="206385"/>
            <a:chOff x="-1" y="0"/>
            <a:chExt cx="347585" cy="154787"/>
          </a:xfrm>
        </p:grpSpPr>
        <p:sp>
          <p:nvSpPr>
            <p:cNvPr id="667" name="Freeform 27"/>
            <p:cNvSpPr/>
            <p:nvPr/>
          </p:nvSpPr>
          <p:spPr>
            <a:xfrm>
              <a:off x="220752" y="0"/>
              <a:ext cx="126833" cy="115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514"/>
                  </a:moveTo>
                  <a:lnTo>
                    <a:pt x="4320" y="3584"/>
                  </a:lnTo>
                  <a:lnTo>
                    <a:pt x="12996" y="3584"/>
                  </a:lnTo>
                  <a:lnTo>
                    <a:pt x="13502" y="3663"/>
                  </a:lnTo>
                  <a:lnTo>
                    <a:pt x="13773" y="3722"/>
                  </a:lnTo>
                  <a:lnTo>
                    <a:pt x="14008" y="3841"/>
                  </a:lnTo>
                  <a:lnTo>
                    <a:pt x="14261" y="3999"/>
                  </a:lnTo>
                  <a:lnTo>
                    <a:pt x="14478" y="4197"/>
                  </a:lnTo>
                  <a:lnTo>
                    <a:pt x="14768" y="4672"/>
                  </a:lnTo>
                  <a:lnTo>
                    <a:pt x="14876" y="4969"/>
                  </a:lnTo>
                  <a:lnTo>
                    <a:pt x="14948" y="5227"/>
                  </a:lnTo>
                  <a:lnTo>
                    <a:pt x="15003" y="5801"/>
                  </a:lnTo>
                  <a:lnTo>
                    <a:pt x="15003" y="15799"/>
                  </a:lnTo>
                  <a:lnTo>
                    <a:pt x="14948" y="16334"/>
                  </a:lnTo>
                  <a:lnTo>
                    <a:pt x="14876" y="16631"/>
                  </a:lnTo>
                  <a:lnTo>
                    <a:pt x="14768" y="16888"/>
                  </a:lnTo>
                  <a:lnTo>
                    <a:pt x="14623" y="17165"/>
                  </a:lnTo>
                  <a:lnTo>
                    <a:pt x="14478" y="17383"/>
                  </a:lnTo>
                  <a:lnTo>
                    <a:pt x="14261" y="17601"/>
                  </a:lnTo>
                  <a:lnTo>
                    <a:pt x="14008" y="17739"/>
                  </a:lnTo>
                  <a:lnTo>
                    <a:pt x="13773" y="17858"/>
                  </a:lnTo>
                  <a:lnTo>
                    <a:pt x="13502" y="17918"/>
                  </a:lnTo>
                  <a:lnTo>
                    <a:pt x="12996" y="17977"/>
                  </a:lnTo>
                  <a:lnTo>
                    <a:pt x="12526" y="18016"/>
                  </a:lnTo>
                  <a:lnTo>
                    <a:pt x="8586" y="18016"/>
                  </a:lnTo>
                  <a:lnTo>
                    <a:pt x="8315" y="17977"/>
                  </a:lnTo>
                  <a:lnTo>
                    <a:pt x="8007" y="17977"/>
                  </a:lnTo>
                  <a:lnTo>
                    <a:pt x="7736" y="17957"/>
                  </a:lnTo>
                  <a:lnTo>
                    <a:pt x="7465" y="17898"/>
                  </a:lnTo>
                  <a:lnTo>
                    <a:pt x="7230" y="17799"/>
                  </a:lnTo>
                  <a:lnTo>
                    <a:pt x="6995" y="17660"/>
                  </a:lnTo>
                  <a:lnTo>
                    <a:pt x="6796" y="17442"/>
                  </a:lnTo>
                  <a:lnTo>
                    <a:pt x="6724" y="17304"/>
                  </a:lnTo>
                  <a:lnTo>
                    <a:pt x="6634" y="17165"/>
                  </a:lnTo>
                  <a:lnTo>
                    <a:pt x="6579" y="17007"/>
                  </a:lnTo>
                  <a:lnTo>
                    <a:pt x="6561" y="16868"/>
                  </a:lnTo>
                  <a:lnTo>
                    <a:pt x="6525" y="16710"/>
                  </a:lnTo>
                  <a:lnTo>
                    <a:pt x="6525" y="16571"/>
                  </a:lnTo>
                  <a:lnTo>
                    <a:pt x="6561" y="16274"/>
                  </a:lnTo>
                  <a:lnTo>
                    <a:pt x="6634" y="16017"/>
                  </a:lnTo>
                  <a:lnTo>
                    <a:pt x="6742" y="15740"/>
                  </a:lnTo>
                  <a:lnTo>
                    <a:pt x="6887" y="15482"/>
                  </a:lnTo>
                  <a:lnTo>
                    <a:pt x="7049" y="15205"/>
                  </a:lnTo>
                  <a:lnTo>
                    <a:pt x="7212" y="15007"/>
                  </a:lnTo>
                  <a:lnTo>
                    <a:pt x="12526" y="7207"/>
                  </a:lnTo>
                  <a:lnTo>
                    <a:pt x="4320" y="7207"/>
                  </a:lnTo>
                  <a:lnTo>
                    <a:pt x="1012" y="11998"/>
                  </a:lnTo>
                  <a:lnTo>
                    <a:pt x="633" y="12592"/>
                  </a:lnTo>
                  <a:lnTo>
                    <a:pt x="289" y="13146"/>
                  </a:lnTo>
                  <a:lnTo>
                    <a:pt x="72" y="13740"/>
                  </a:lnTo>
                  <a:lnTo>
                    <a:pt x="18" y="14057"/>
                  </a:lnTo>
                  <a:lnTo>
                    <a:pt x="0" y="14393"/>
                  </a:lnTo>
                  <a:lnTo>
                    <a:pt x="18" y="14710"/>
                  </a:lnTo>
                  <a:lnTo>
                    <a:pt x="72" y="15027"/>
                  </a:lnTo>
                  <a:lnTo>
                    <a:pt x="163" y="15324"/>
                  </a:lnTo>
                  <a:lnTo>
                    <a:pt x="289" y="15621"/>
                  </a:lnTo>
                  <a:lnTo>
                    <a:pt x="615" y="16175"/>
                  </a:lnTo>
                  <a:lnTo>
                    <a:pt x="1012" y="16809"/>
                  </a:lnTo>
                  <a:lnTo>
                    <a:pt x="1844" y="18016"/>
                  </a:lnTo>
                  <a:lnTo>
                    <a:pt x="2476" y="18888"/>
                  </a:lnTo>
                  <a:lnTo>
                    <a:pt x="3109" y="19719"/>
                  </a:lnTo>
                  <a:lnTo>
                    <a:pt x="3470" y="20095"/>
                  </a:lnTo>
                  <a:lnTo>
                    <a:pt x="3814" y="20452"/>
                  </a:lnTo>
                  <a:lnTo>
                    <a:pt x="4193" y="20749"/>
                  </a:lnTo>
                  <a:lnTo>
                    <a:pt x="4591" y="21006"/>
                  </a:lnTo>
                  <a:lnTo>
                    <a:pt x="5007" y="21184"/>
                  </a:lnTo>
                  <a:lnTo>
                    <a:pt x="5459" y="21343"/>
                  </a:lnTo>
                  <a:lnTo>
                    <a:pt x="5911" y="21461"/>
                  </a:lnTo>
                  <a:lnTo>
                    <a:pt x="6417" y="21521"/>
                  </a:lnTo>
                  <a:lnTo>
                    <a:pt x="6959" y="21580"/>
                  </a:lnTo>
                  <a:lnTo>
                    <a:pt x="7519" y="21600"/>
                  </a:lnTo>
                  <a:lnTo>
                    <a:pt x="13159" y="21600"/>
                  </a:lnTo>
                  <a:lnTo>
                    <a:pt x="14045" y="21580"/>
                  </a:lnTo>
                  <a:lnTo>
                    <a:pt x="14496" y="21541"/>
                  </a:lnTo>
                  <a:lnTo>
                    <a:pt x="14984" y="21481"/>
                  </a:lnTo>
                  <a:lnTo>
                    <a:pt x="15472" y="21402"/>
                  </a:lnTo>
                  <a:lnTo>
                    <a:pt x="15942" y="21303"/>
                  </a:lnTo>
                  <a:lnTo>
                    <a:pt x="16412" y="21184"/>
                  </a:lnTo>
                  <a:lnTo>
                    <a:pt x="16900" y="21046"/>
                  </a:lnTo>
                  <a:lnTo>
                    <a:pt x="17370" y="20867"/>
                  </a:lnTo>
                  <a:lnTo>
                    <a:pt x="17840" y="20650"/>
                  </a:lnTo>
                  <a:lnTo>
                    <a:pt x="18292" y="20392"/>
                  </a:lnTo>
                  <a:lnTo>
                    <a:pt x="18726" y="20095"/>
                  </a:lnTo>
                  <a:lnTo>
                    <a:pt x="19160" y="19739"/>
                  </a:lnTo>
                  <a:lnTo>
                    <a:pt x="19901" y="18927"/>
                  </a:lnTo>
                  <a:lnTo>
                    <a:pt x="20226" y="18452"/>
                  </a:lnTo>
                  <a:lnTo>
                    <a:pt x="20497" y="17977"/>
                  </a:lnTo>
                  <a:lnTo>
                    <a:pt x="20732" y="17502"/>
                  </a:lnTo>
                  <a:lnTo>
                    <a:pt x="20931" y="17046"/>
                  </a:lnTo>
                  <a:lnTo>
                    <a:pt x="21094" y="16532"/>
                  </a:lnTo>
                  <a:lnTo>
                    <a:pt x="21220" y="16056"/>
                  </a:lnTo>
                  <a:lnTo>
                    <a:pt x="21329" y="15562"/>
                  </a:lnTo>
                  <a:lnTo>
                    <a:pt x="21419" y="15126"/>
                  </a:lnTo>
                  <a:lnTo>
                    <a:pt x="21492" y="14651"/>
                  </a:lnTo>
                  <a:lnTo>
                    <a:pt x="21528" y="14235"/>
                  </a:lnTo>
                  <a:lnTo>
                    <a:pt x="21582" y="13819"/>
                  </a:lnTo>
                  <a:lnTo>
                    <a:pt x="21600" y="13126"/>
                  </a:lnTo>
                  <a:lnTo>
                    <a:pt x="21600" y="8434"/>
                  </a:lnTo>
                  <a:lnTo>
                    <a:pt x="21582" y="7741"/>
                  </a:lnTo>
                  <a:lnTo>
                    <a:pt x="21528" y="7345"/>
                  </a:lnTo>
                  <a:lnTo>
                    <a:pt x="21492" y="6910"/>
                  </a:lnTo>
                  <a:lnTo>
                    <a:pt x="21419" y="6474"/>
                  </a:lnTo>
                  <a:lnTo>
                    <a:pt x="21329" y="5999"/>
                  </a:lnTo>
                  <a:lnTo>
                    <a:pt x="21220" y="5524"/>
                  </a:lnTo>
                  <a:lnTo>
                    <a:pt x="21094" y="5049"/>
                  </a:lnTo>
                  <a:lnTo>
                    <a:pt x="20931" y="4554"/>
                  </a:lnTo>
                  <a:lnTo>
                    <a:pt x="20732" y="4078"/>
                  </a:lnTo>
                  <a:lnTo>
                    <a:pt x="20497" y="3584"/>
                  </a:lnTo>
                  <a:lnTo>
                    <a:pt x="20226" y="3108"/>
                  </a:lnTo>
                  <a:lnTo>
                    <a:pt x="19901" y="2673"/>
                  </a:lnTo>
                  <a:lnTo>
                    <a:pt x="19521" y="2237"/>
                  </a:lnTo>
                  <a:lnTo>
                    <a:pt x="19160" y="1841"/>
                  </a:lnTo>
                  <a:lnTo>
                    <a:pt x="18726" y="1485"/>
                  </a:lnTo>
                  <a:lnTo>
                    <a:pt x="18292" y="1208"/>
                  </a:lnTo>
                  <a:lnTo>
                    <a:pt x="17840" y="931"/>
                  </a:lnTo>
                  <a:lnTo>
                    <a:pt x="17370" y="733"/>
                  </a:lnTo>
                  <a:lnTo>
                    <a:pt x="16900" y="515"/>
                  </a:lnTo>
                  <a:lnTo>
                    <a:pt x="16412" y="376"/>
                  </a:lnTo>
                  <a:lnTo>
                    <a:pt x="15942" y="257"/>
                  </a:lnTo>
                  <a:lnTo>
                    <a:pt x="15472" y="158"/>
                  </a:lnTo>
                  <a:lnTo>
                    <a:pt x="14984" y="99"/>
                  </a:lnTo>
                  <a:lnTo>
                    <a:pt x="14496" y="59"/>
                  </a:lnTo>
                  <a:lnTo>
                    <a:pt x="14045" y="20"/>
                  </a:lnTo>
                  <a:lnTo>
                    <a:pt x="13159" y="0"/>
                  </a:lnTo>
                  <a:lnTo>
                    <a:pt x="6218" y="0"/>
                  </a:lnTo>
                  <a:lnTo>
                    <a:pt x="5748" y="59"/>
                  </a:lnTo>
                  <a:lnTo>
                    <a:pt x="5513" y="139"/>
                  </a:lnTo>
                  <a:lnTo>
                    <a:pt x="5296" y="218"/>
                  </a:lnTo>
                  <a:lnTo>
                    <a:pt x="5079" y="376"/>
                  </a:lnTo>
                  <a:lnTo>
                    <a:pt x="4862" y="574"/>
                  </a:lnTo>
                  <a:lnTo>
                    <a:pt x="4682" y="812"/>
                  </a:lnTo>
                  <a:lnTo>
                    <a:pt x="4537" y="1049"/>
                  </a:lnTo>
                  <a:lnTo>
                    <a:pt x="4428" y="1307"/>
                  </a:lnTo>
                  <a:lnTo>
                    <a:pt x="4374" y="1544"/>
                  </a:lnTo>
                  <a:lnTo>
                    <a:pt x="4320" y="2059"/>
                  </a:lnTo>
                  <a:lnTo>
                    <a:pt x="4320" y="2514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68" name="Freeform 28"/>
            <p:cNvSpPr/>
            <p:nvPr/>
          </p:nvSpPr>
          <p:spPr>
            <a:xfrm>
              <a:off x="130009" y="38827"/>
              <a:ext cx="106667" cy="7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0" y="0"/>
                  </a:moveTo>
                  <a:lnTo>
                    <a:pt x="21600" y="0"/>
                  </a:lnTo>
                  <a:lnTo>
                    <a:pt x="9830" y="21600"/>
                  </a:lnTo>
                  <a:lnTo>
                    <a:pt x="0" y="21600"/>
                  </a:lnTo>
                  <a:lnTo>
                    <a:pt x="11770" y="0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69" name="Freeform 29"/>
            <p:cNvSpPr/>
            <p:nvPr/>
          </p:nvSpPr>
          <p:spPr>
            <a:xfrm>
              <a:off x="-2" y="38827"/>
              <a:ext cx="145935" cy="11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34"/>
                  </a:moveTo>
                  <a:lnTo>
                    <a:pt x="0" y="2059"/>
                  </a:lnTo>
                  <a:lnTo>
                    <a:pt x="47" y="1564"/>
                  </a:lnTo>
                  <a:lnTo>
                    <a:pt x="110" y="1287"/>
                  </a:lnTo>
                  <a:lnTo>
                    <a:pt x="188" y="1049"/>
                  </a:lnTo>
                  <a:lnTo>
                    <a:pt x="298" y="832"/>
                  </a:lnTo>
                  <a:lnTo>
                    <a:pt x="471" y="594"/>
                  </a:lnTo>
                  <a:lnTo>
                    <a:pt x="659" y="376"/>
                  </a:lnTo>
                  <a:lnTo>
                    <a:pt x="831" y="238"/>
                  </a:lnTo>
                  <a:lnTo>
                    <a:pt x="1051" y="119"/>
                  </a:lnTo>
                  <a:lnTo>
                    <a:pt x="1239" y="59"/>
                  </a:lnTo>
                  <a:lnTo>
                    <a:pt x="1631" y="0"/>
                  </a:lnTo>
                  <a:lnTo>
                    <a:pt x="15059" y="0"/>
                  </a:lnTo>
                  <a:lnTo>
                    <a:pt x="15545" y="20"/>
                  </a:lnTo>
                  <a:lnTo>
                    <a:pt x="16016" y="59"/>
                  </a:lnTo>
                  <a:lnTo>
                    <a:pt x="16439" y="119"/>
                  </a:lnTo>
                  <a:lnTo>
                    <a:pt x="16863" y="238"/>
                  </a:lnTo>
                  <a:lnTo>
                    <a:pt x="17239" y="376"/>
                  </a:lnTo>
                  <a:lnTo>
                    <a:pt x="17600" y="594"/>
                  </a:lnTo>
                  <a:lnTo>
                    <a:pt x="17961" y="832"/>
                  </a:lnTo>
                  <a:lnTo>
                    <a:pt x="18290" y="1148"/>
                  </a:lnTo>
                  <a:lnTo>
                    <a:pt x="18588" y="1465"/>
                  </a:lnTo>
                  <a:lnTo>
                    <a:pt x="18886" y="1861"/>
                  </a:lnTo>
                  <a:lnTo>
                    <a:pt x="19451" y="2712"/>
                  </a:lnTo>
                  <a:lnTo>
                    <a:pt x="19984" y="3584"/>
                  </a:lnTo>
                  <a:lnTo>
                    <a:pt x="20706" y="4791"/>
                  </a:lnTo>
                  <a:lnTo>
                    <a:pt x="21067" y="5385"/>
                  </a:lnTo>
                  <a:lnTo>
                    <a:pt x="21349" y="5979"/>
                  </a:lnTo>
                  <a:lnTo>
                    <a:pt x="21443" y="6276"/>
                  </a:lnTo>
                  <a:lnTo>
                    <a:pt x="21522" y="6553"/>
                  </a:lnTo>
                  <a:lnTo>
                    <a:pt x="21569" y="6850"/>
                  </a:lnTo>
                  <a:lnTo>
                    <a:pt x="21600" y="7187"/>
                  </a:lnTo>
                  <a:lnTo>
                    <a:pt x="21569" y="7504"/>
                  </a:lnTo>
                  <a:lnTo>
                    <a:pt x="21522" y="7820"/>
                  </a:lnTo>
                  <a:lnTo>
                    <a:pt x="21443" y="8117"/>
                  </a:lnTo>
                  <a:lnTo>
                    <a:pt x="21318" y="8414"/>
                  </a:lnTo>
                  <a:lnTo>
                    <a:pt x="21035" y="9008"/>
                  </a:lnTo>
                  <a:lnTo>
                    <a:pt x="20706" y="9602"/>
                  </a:lnTo>
                  <a:lnTo>
                    <a:pt x="17835" y="14393"/>
                  </a:lnTo>
                  <a:lnTo>
                    <a:pt x="10698" y="14393"/>
                  </a:lnTo>
                  <a:lnTo>
                    <a:pt x="15341" y="6593"/>
                  </a:lnTo>
                  <a:lnTo>
                    <a:pt x="15624" y="6118"/>
                  </a:lnTo>
                  <a:lnTo>
                    <a:pt x="15733" y="5860"/>
                  </a:lnTo>
                  <a:lnTo>
                    <a:pt x="15827" y="5583"/>
                  </a:lnTo>
                  <a:lnTo>
                    <a:pt x="15906" y="5306"/>
                  </a:lnTo>
                  <a:lnTo>
                    <a:pt x="15922" y="5009"/>
                  </a:lnTo>
                  <a:lnTo>
                    <a:pt x="15922" y="4851"/>
                  </a:lnTo>
                  <a:lnTo>
                    <a:pt x="15906" y="4712"/>
                  </a:lnTo>
                  <a:lnTo>
                    <a:pt x="15875" y="4554"/>
                  </a:lnTo>
                  <a:lnTo>
                    <a:pt x="15827" y="4415"/>
                  </a:lnTo>
                  <a:lnTo>
                    <a:pt x="15765" y="4276"/>
                  </a:lnTo>
                  <a:lnTo>
                    <a:pt x="15686" y="4158"/>
                  </a:lnTo>
                  <a:lnTo>
                    <a:pt x="15592" y="4039"/>
                  </a:lnTo>
                  <a:lnTo>
                    <a:pt x="15529" y="3940"/>
                  </a:lnTo>
                  <a:lnTo>
                    <a:pt x="15310" y="3801"/>
                  </a:lnTo>
                  <a:lnTo>
                    <a:pt x="15106" y="3682"/>
                  </a:lnTo>
                  <a:lnTo>
                    <a:pt x="14871" y="3623"/>
                  </a:lnTo>
                  <a:lnTo>
                    <a:pt x="14620" y="3584"/>
                  </a:lnTo>
                  <a:lnTo>
                    <a:pt x="8565" y="3584"/>
                  </a:lnTo>
                  <a:lnTo>
                    <a:pt x="8565" y="21600"/>
                  </a:lnTo>
                  <a:lnTo>
                    <a:pt x="2839" y="21600"/>
                  </a:lnTo>
                  <a:lnTo>
                    <a:pt x="2839" y="3584"/>
                  </a:lnTo>
                  <a:lnTo>
                    <a:pt x="0" y="3584"/>
                  </a:lnTo>
                  <a:lnTo>
                    <a:pt x="0" y="2534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71" name="Rectangle 21"/>
          <p:cNvSpPr/>
          <p:nvPr/>
        </p:nvSpPr>
        <p:spPr>
          <a:xfrm>
            <a:off x="0" y="0"/>
            <a:ext cx="9144000" cy="6487584"/>
          </a:xfrm>
          <a:prstGeom prst="rect">
            <a:avLst/>
          </a:prstGeom>
          <a:solidFill>
            <a:srgbClr val="BFC5CE"/>
          </a:solidFill>
          <a:ln w="12700">
            <a:miter lim="400000"/>
          </a:ln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2" name="Rectangle 22"/>
          <p:cNvSpPr/>
          <p:nvPr/>
        </p:nvSpPr>
        <p:spPr>
          <a:xfrm>
            <a:off x="0" y="6500285"/>
            <a:ext cx="9144000" cy="3577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60956" tIns="60956" rIns="60956" bIns="60956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19573" y="2412850"/>
            <a:ext cx="7772403" cy="1500193"/>
          </a:xfrm>
          <a:prstGeom prst="rect">
            <a:avLst/>
          </a:prstGeom>
        </p:spPr>
        <p:txBody>
          <a:bodyPr/>
          <a:lstStyle>
            <a:lvl1pPr>
              <a:spcBef>
                <a:spcPts val="533"/>
              </a:spcBef>
              <a:defRPr sz="2300"/>
            </a:lvl1pPr>
            <a:lvl2pPr>
              <a:spcBef>
                <a:spcPts val="533"/>
              </a:spcBef>
              <a:defRPr sz="2300"/>
            </a:lvl2pPr>
            <a:lvl3pPr>
              <a:spcBef>
                <a:spcPts val="533"/>
              </a:spcBef>
              <a:defRPr sz="2300"/>
            </a:lvl3pPr>
            <a:lvl4pPr>
              <a:spcBef>
                <a:spcPts val="533"/>
              </a:spcBef>
              <a:defRPr sz="2300"/>
            </a:lvl4pPr>
            <a:lvl5pPr>
              <a:spcBef>
                <a:spcPts val="533"/>
              </a:spcBef>
              <a:defRPr sz="23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3" name="Группа 10"/>
          <p:cNvGrpSpPr/>
          <p:nvPr/>
        </p:nvGrpSpPr>
        <p:grpSpPr>
          <a:xfrm>
            <a:off x="8358975" y="6589184"/>
            <a:ext cx="463448" cy="206385"/>
            <a:chOff x="-1" y="0"/>
            <a:chExt cx="347585" cy="154787"/>
          </a:xfrm>
        </p:grpSpPr>
        <p:sp>
          <p:nvSpPr>
            <p:cNvPr id="674" name="Freeform 27"/>
            <p:cNvSpPr/>
            <p:nvPr/>
          </p:nvSpPr>
          <p:spPr>
            <a:xfrm>
              <a:off x="220752" y="0"/>
              <a:ext cx="126833" cy="115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320" y="2514"/>
                  </a:moveTo>
                  <a:lnTo>
                    <a:pt x="4320" y="3584"/>
                  </a:lnTo>
                  <a:lnTo>
                    <a:pt x="12996" y="3584"/>
                  </a:lnTo>
                  <a:lnTo>
                    <a:pt x="13502" y="3663"/>
                  </a:lnTo>
                  <a:lnTo>
                    <a:pt x="13773" y="3722"/>
                  </a:lnTo>
                  <a:lnTo>
                    <a:pt x="14008" y="3841"/>
                  </a:lnTo>
                  <a:lnTo>
                    <a:pt x="14261" y="3999"/>
                  </a:lnTo>
                  <a:lnTo>
                    <a:pt x="14478" y="4197"/>
                  </a:lnTo>
                  <a:lnTo>
                    <a:pt x="14768" y="4672"/>
                  </a:lnTo>
                  <a:lnTo>
                    <a:pt x="14876" y="4969"/>
                  </a:lnTo>
                  <a:lnTo>
                    <a:pt x="14948" y="5227"/>
                  </a:lnTo>
                  <a:lnTo>
                    <a:pt x="15003" y="5801"/>
                  </a:lnTo>
                  <a:lnTo>
                    <a:pt x="15003" y="15799"/>
                  </a:lnTo>
                  <a:lnTo>
                    <a:pt x="14948" y="16334"/>
                  </a:lnTo>
                  <a:lnTo>
                    <a:pt x="14876" y="16631"/>
                  </a:lnTo>
                  <a:lnTo>
                    <a:pt x="14768" y="16888"/>
                  </a:lnTo>
                  <a:lnTo>
                    <a:pt x="14623" y="17165"/>
                  </a:lnTo>
                  <a:lnTo>
                    <a:pt x="14478" y="17383"/>
                  </a:lnTo>
                  <a:lnTo>
                    <a:pt x="14261" y="17601"/>
                  </a:lnTo>
                  <a:lnTo>
                    <a:pt x="14008" y="17739"/>
                  </a:lnTo>
                  <a:lnTo>
                    <a:pt x="13773" y="17858"/>
                  </a:lnTo>
                  <a:lnTo>
                    <a:pt x="13502" y="17918"/>
                  </a:lnTo>
                  <a:lnTo>
                    <a:pt x="12996" y="17977"/>
                  </a:lnTo>
                  <a:lnTo>
                    <a:pt x="12526" y="18016"/>
                  </a:lnTo>
                  <a:lnTo>
                    <a:pt x="8586" y="18016"/>
                  </a:lnTo>
                  <a:lnTo>
                    <a:pt x="8315" y="17977"/>
                  </a:lnTo>
                  <a:lnTo>
                    <a:pt x="8007" y="17977"/>
                  </a:lnTo>
                  <a:lnTo>
                    <a:pt x="7736" y="17957"/>
                  </a:lnTo>
                  <a:lnTo>
                    <a:pt x="7465" y="17898"/>
                  </a:lnTo>
                  <a:lnTo>
                    <a:pt x="7230" y="17799"/>
                  </a:lnTo>
                  <a:lnTo>
                    <a:pt x="6995" y="17660"/>
                  </a:lnTo>
                  <a:lnTo>
                    <a:pt x="6796" y="17442"/>
                  </a:lnTo>
                  <a:lnTo>
                    <a:pt x="6724" y="17304"/>
                  </a:lnTo>
                  <a:lnTo>
                    <a:pt x="6634" y="17165"/>
                  </a:lnTo>
                  <a:lnTo>
                    <a:pt x="6579" y="17007"/>
                  </a:lnTo>
                  <a:lnTo>
                    <a:pt x="6561" y="16868"/>
                  </a:lnTo>
                  <a:lnTo>
                    <a:pt x="6525" y="16710"/>
                  </a:lnTo>
                  <a:lnTo>
                    <a:pt x="6525" y="16571"/>
                  </a:lnTo>
                  <a:lnTo>
                    <a:pt x="6561" y="16274"/>
                  </a:lnTo>
                  <a:lnTo>
                    <a:pt x="6634" y="16017"/>
                  </a:lnTo>
                  <a:lnTo>
                    <a:pt x="6742" y="15740"/>
                  </a:lnTo>
                  <a:lnTo>
                    <a:pt x="6887" y="15482"/>
                  </a:lnTo>
                  <a:lnTo>
                    <a:pt x="7049" y="15205"/>
                  </a:lnTo>
                  <a:lnTo>
                    <a:pt x="7212" y="15007"/>
                  </a:lnTo>
                  <a:lnTo>
                    <a:pt x="12526" y="7207"/>
                  </a:lnTo>
                  <a:lnTo>
                    <a:pt x="4320" y="7207"/>
                  </a:lnTo>
                  <a:lnTo>
                    <a:pt x="1012" y="11998"/>
                  </a:lnTo>
                  <a:lnTo>
                    <a:pt x="633" y="12592"/>
                  </a:lnTo>
                  <a:lnTo>
                    <a:pt x="289" y="13146"/>
                  </a:lnTo>
                  <a:lnTo>
                    <a:pt x="72" y="13740"/>
                  </a:lnTo>
                  <a:lnTo>
                    <a:pt x="18" y="14057"/>
                  </a:lnTo>
                  <a:lnTo>
                    <a:pt x="0" y="14393"/>
                  </a:lnTo>
                  <a:lnTo>
                    <a:pt x="18" y="14710"/>
                  </a:lnTo>
                  <a:lnTo>
                    <a:pt x="72" y="15027"/>
                  </a:lnTo>
                  <a:lnTo>
                    <a:pt x="163" y="15324"/>
                  </a:lnTo>
                  <a:lnTo>
                    <a:pt x="289" y="15621"/>
                  </a:lnTo>
                  <a:lnTo>
                    <a:pt x="615" y="16175"/>
                  </a:lnTo>
                  <a:lnTo>
                    <a:pt x="1012" y="16809"/>
                  </a:lnTo>
                  <a:lnTo>
                    <a:pt x="1844" y="18016"/>
                  </a:lnTo>
                  <a:lnTo>
                    <a:pt x="2476" y="18888"/>
                  </a:lnTo>
                  <a:lnTo>
                    <a:pt x="3109" y="19719"/>
                  </a:lnTo>
                  <a:lnTo>
                    <a:pt x="3470" y="20095"/>
                  </a:lnTo>
                  <a:lnTo>
                    <a:pt x="3814" y="20452"/>
                  </a:lnTo>
                  <a:lnTo>
                    <a:pt x="4193" y="20749"/>
                  </a:lnTo>
                  <a:lnTo>
                    <a:pt x="4591" y="21006"/>
                  </a:lnTo>
                  <a:lnTo>
                    <a:pt x="5007" y="21184"/>
                  </a:lnTo>
                  <a:lnTo>
                    <a:pt x="5459" y="21343"/>
                  </a:lnTo>
                  <a:lnTo>
                    <a:pt x="5911" y="21461"/>
                  </a:lnTo>
                  <a:lnTo>
                    <a:pt x="6417" y="21521"/>
                  </a:lnTo>
                  <a:lnTo>
                    <a:pt x="6959" y="21580"/>
                  </a:lnTo>
                  <a:lnTo>
                    <a:pt x="7519" y="21600"/>
                  </a:lnTo>
                  <a:lnTo>
                    <a:pt x="13159" y="21600"/>
                  </a:lnTo>
                  <a:lnTo>
                    <a:pt x="14045" y="21580"/>
                  </a:lnTo>
                  <a:lnTo>
                    <a:pt x="14496" y="21541"/>
                  </a:lnTo>
                  <a:lnTo>
                    <a:pt x="14984" y="21481"/>
                  </a:lnTo>
                  <a:lnTo>
                    <a:pt x="15472" y="21402"/>
                  </a:lnTo>
                  <a:lnTo>
                    <a:pt x="15942" y="21303"/>
                  </a:lnTo>
                  <a:lnTo>
                    <a:pt x="16412" y="21184"/>
                  </a:lnTo>
                  <a:lnTo>
                    <a:pt x="16900" y="21046"/>
                  </a:lnTo>
                  <a:lnTo>
                    <a:pt x="17370" y="20867"/>
                  </a:lnTo>
                  <a:lnTo>
                    <a:pt x="17840" y="20650"/>
                  </a:lnTo>
                  <a:lnTo>
                    <a:pt x="18292" y="20392"/>
                  </a:lnTo>
                  <a:lnTo>
                    <a:pt x="18726" y="20095"/>
                  </a:lnTo>
                  <a:lnTo>
                    <a:pt x="19160" y="19739"/>
                  </a:lnTo>
                  <a:lnTo>
                    <a:pt x="19901" y="18927"/>
                  </a:lnTo>
                  <a:lnTo>
                    <a:pt x="20226" y="18452"/>
                  </a:lnTo>
                  <a:lnTo>
                    <a:pt x="20497" y="17977"/>
                  </a:lnTo>
                  <a:lnTo>
                    <a:pt x="20732" y="17502"/>
                  </a:lnTo>
                  <a:lnTo>
                    <a:pt x="20931" y="17046"/>
                  </a:lnTo>
                  <a:lnTo>
                    <a:pt x="21094" y="16532"/>
                  </a:lnTo>
                  <a:lnTo>
                    <a:pt x="21220" y="16056"/>
                  </a:lnTo>
                  <a:lnTo>
                    <a:pt x="21329" y="15562"/>
                  </a:lnTo>
                  <a:lnTo>
                    <a:pt x="21419" y="15126"/>
                  </a:lnTo>
                  <a:lnTo>
                    <a:pt x="21492" y="14651"/>
                  </a:lnTo>
                  <a:lnTo>
                    <a:pt x="21528" y="14235"/>
                  </a:lnTo>
                  <a:lnTo>
                    <a:pt x="21582" y="13819"/>
                  </a:lnTo>
                  <a:lnTo>
                    <a:pt x="21600" y="13126"/>
                  </a:lnTo>
                  <a:lnTo>
                    <a:pt x="21600" y="8434"/>
                  </a:lnTo>
                  <a:lnTo>
                    <a:pt x="21582" y="7741"/>
                  </a:lnTo>
                  <a:lnTo>
                    <a:pt x="21528" y="7345"/>
                  </a:lnTo>
                  <a:lnTo>
                    <a:pt x="21492" y="6910"/>
                  </a:lnTo>
                  <a:lnTo>
                    <a:pt x="21419" y="6474"/>
                  </a:lnTo>
                  <a:lnTo>
                    <a:pt x="21329" y="5999"/>
                  </a:lnTo>
                  <a:lnTo>
                    <a:pt x="21220" y="5524"/>
                  </a:lnTo>
                  <a:lnTo>
                    <a:pt x="21094" y="5049"/>
                  </a:lnTo>
                  <a:lnTo>
                    <a:pt x="20931" y="4554"/>
                  </a:lnTo>
                  <a:lnTo>
                    <a:pt x="20732" y="4078"/>
                  </a:lnTo>
                  <a:lnTo>
                    <a:pt x="20497" y="3584"/>
                  </a:lnTo>
                  <a:lnTo>
                    <a:pt x="20226" y="3108"/>
                  </a:lnTo>
                  <a:lnTo>
                    <a:pt x="19901" y="2673"/>
                  </a:lnTo>
                  <a:lnTo>
                    <a:pt x="19521" y="2237"/>
                  </a:lnTo>
                  <a:lnTo>
                    <a:pt x="19160" y="1841"/>
                  </a:lnTo>
                  <a:lnTo>
                    <a:pt x="18726" y="1485"/>
                  </a:lnTo>
                  <a:lnTo>
                    <a:pt x="18292" y="1208"/>
                  </a:lnTo>
                  <a:lnTo>
                    <a:pt x="17840" y="931"/>
                  </a:lnTo>
                  <a:lnTo>
                    <a:pt x="17370" y="733"/>
                  </a:lnTo>
                  <a:lnTo>
                    <a:pt x="16900" y="515"/>
                  </a:lnTo>
                  <a:lnTo>
                    <a:pt x="16412" y="376"/>
                  </a:lnTo>
                  <a:lnTo>
                    <a:pt x="15942" y="257"/>
                  </a:lnTo>
                  <a:lnTo>
                    <a:pt x="15472" y="158"/>
                  </a:lnTo>
                  <a:lnTo>
                    <a:pt x="14984" y="99"/>
                  </a:lnTo>
                  <a:lnTo>
                    <a:pt x="14496" y="59"/>
                  </a:lnTo>
                  <a:lnTo>
                    <a:pt x="14045" y="20"/>
                  </a:lnTo>
                  <a:lnTo>
                    <a:pt x="13159" y="0"/>
                  </a:lnTo>
                  <a:lnTo>
                    <a:pt x="6218" y="0"/>
                  </a:lnTo>
                  <a:lnTo>
                    <a:pt x="5748" y="59"/>
                  </a:lnTo>
                  <a:lnTo>
                    <a:pt x="5513" y="139"/>
                  </a:lnTo>
                  <a:lnTo>
                    <a:pt x="5296" y="218"/>
                  </a:lnTo>
                  <a:lnTo>
                    <a:pt x="5079" y="376"/>
                  </a:lnTo>
                  <a:lnTo>
                    <a:pt x="4862" y="574"/>
                  </a:lnTo>
                  <a:lnTo>
                    <a:pt x="4682" y="812"/>
                  </a:lnTo>
                  <a:lnTo>
                    <a:pt x="4537" y="1049"/>
                  </a:lnTo>
                  <a:lnTo>
                    <a:pt x="4428" y="1307"/>
                  </a:lnTo>
                  <a:lnTo>
                    <a:pt x="4374" y="1544"/>
                  </a:lnTo>
                  <a:lnTo>
                    <a:pt x="4320" y="2059"/>
                  </a:lnTo>
                  <a:lnTo>
                    <a:pt x="4320" y="2514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75" name="Freeform 28"/>
            <p:cNvSpPr/>
            <p:nvPr/>
          </p:nvSpPr>
          <p:spPr>
            <a:xfrm>
              <a:off x="130009" y="38827"/>
              <a:ext cx="106667" cy="771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70" y="0"/>
                  </a:moveTo>
                  <a:lnTo>
                    <a:pt x="21600" y="0"/>
                  </a:lnTo>
                  <a:lnTo>
                    <a:pt x="9830" y="21600"/>
                  </a:lnTo>
                  <a:lnTo>
                    <a:pt x="0" y="21600"/>
                  </a:lnTo>
                  <a:lnTo>
                    <a:pt x="11770" y="0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676" name="Freeform 29"/>
            <p:cNvSpPr/>
            <p:nvPr/>
          </p:nvSpPr>
          <p:spPr>
            <a:xfrm>
              <a:off x="-2" y="38827"/>
              <a:ext cx="145935" cy="11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34"/>
                  </a:moveTo>
                  <a:lnTo>
                    <a:pt x="0" y="2059"/>
                  </a:lnTo>
                  <a:lnTo>
                    <a:pt x="47" y="1564"/>
                  </a:lnTo>
                  <a:lnTo>
                    <a:pt x="110" y="1287"/>
                  </a:lnTo>
                  <a:lnTo>
                    <a:pt x="188" y="1049"/>
                  </a:lnTo>
                  <a:lnTo>
                    <a:pt x="298" y="832"/>
                  </a:lnTo>
                  <a:lnTo>
                    <a:pt x="471" y="594"/>
                  </a:lnTo>
                  <a:lnTo>
                    <a:pt x="659" y="376"/>
                  </a:lnTo>
                  <a:lnTo>
                    <a:pt x="831" y="238"/>
                  </a:lnTo>
                  <a:lnTo>
                    <a:pt x="1051" y="119"/>
                  </a:lnTo>
                  <a:lnTo>
                    <a:pt x="1239" y="59"/>
                  </a:lnTo>
                  <a:lnTo>
                    <a:pt x="1631" y="0"/>
                  </a:lnTo>
                  <a:lnTo>
                    <a:pt x="15059" y="0"/>
                  </a:lnTo>
                  <a:lnTo>
                    <a:pt x="15545" y="20"/>
                  </a:lnTo>
                  <a:lnTo>
                    <a:pt x="16016" y="59"/>
                  </a:lnTo>
                  <a:lnTo>
                    <a:pt x="16439" y="119"/>
                  </a:lnTo>
                  <a:lnTo>
                    <a:pt x="16863" y="238"/>
                  </a:lnTo>
                  <a:lnTo>
                    <a:pt x="17239" y="376"/>
                  </a:lnTo>
                  <a:lnTo>
                    <a:pt x="17600" y="594"/>
                  </a:lnTo>
                  <a:lnTo>
                    <a:pt x="17961" y="832"/>
                  </a:lnTo>
                  <a:lnTo>
                    <a:pt x="18290" y="1148"/>
                  </a:lnTo>
                  <a:lnTo>
                    <a:pt x="18588" y="1465"/>
                  </a:lnTo>
                  <a:lnTo>
                    <a:pt x="18886" y="1861"/>
                  </a:lnTo>
                  <a:lnTo>
                    <a:pt x="19451" y="2712"/>
                  </a:lnTo>
                  <a:lnTo>
                    <a:pt x="19984" y="3584"/>
                  </a:lnTo>
                  <a:lnTo>
                    <a:pt x="20706" y="4791"/>
                  </a:lnTo>
                  <a:lnTo>
                    <a:pt x="21067" y="5385"/>
                  </a:lnTo>
                  <a:lnTo>
                    <a:pt x="21349" y="5979"/>
                  </a:lnTo>
                  <a:lnTo>
                    <a:pt x="21443" y="6276"/>
                  </a:lnTo>
                  <a:lnTo>
                    <a:pt x="21522" y="6553"/>
                  </a:lnTo>
                  <a:lnTo>
                    <a:pt x="21569" y="6850"/>
                  </a:lnTo>
                  <a:lnTo>
                    <a:pt x="21600" y="7187"/>
                  </a:lnTo>
                  <a:lnTo>
                    <a:pt x="21569" y="7504"/>
                  </a:lnTo>
                  <a:lnTo>
                    <a:pt x="21522" y="7820"/>
                  </a:lnTo>
                  <a:lnTo>
                    <a:pt x="21443" y="8117"/>
                  </a:lnTo>
                  <a:lnTo>
                    <a:pt x="21318" y="8414"/>
                  </a:lnTo>
                  <a:lnTo>
                    <a:pt x="21035" y="9008"/>
                  </a:lnTo>
                  <a:lnTo>
                    <a:pt x="20706" y="9602"/>
                  </a:lnTo>
                  <a:lnTo>
                    <a:pt x="17835" y="14393"/>
                  </a:lnTo>
                  <a:lnTo>
                    <a:pt x="10698" y="14393"/>
                  </a:lnTo>
                  <a:lnTo>
                    <a:pt x="15341" y="6593"/>
                  </a:lnTo>
                  <a:lnTo>
                    <a:pt x="15624" y="6118"/>
                  </a:lnTo>
                  <a:lnTo>
                    <a:pt x="15733" y="5860"/>
                  </a:lnTo>
                  <a:lnTo>
                    <a:pt x="15827" y="5583"/>
                  </a:lnTo>
                  <a:lnTo>
                    <a:pt x="15906" y="5306"/>
                  </a:lnTo>
                  <a:lnTo>
                    <a:pt x="15922" y="5009"/>
                  </a:lnTo>
                  <a:lnTo>
                    <a:pt x="15922" y="4851"/>
                  </a:lnTo>
                  <a:lnTo>
                    <a:pt x="15906" y="4712"/>
                  </a:lnTo>
                  <a:lnTo>
                    <a:pt x="15875" y="4554"/>
                  </a:lnTo>
                  <a:lnTo>
                    <a:pt x="15827" y="4415"/>
                  </a:lnTo>
                  <a:lnTo>
                    <a:pt x="15765" y="4276"/>
                  </a:lnTo>
                  <a:lnTo>
                    <a:pt x="15686" y="4158"/>
                  </a:lnTo>
                  <a:lnTo>
                    <a:pt x="15592" y="4039"/>
                  </a:lnTo>
                  <a:lnTo>
                    <a:pt x="15529" y="3940"/>
                  </a:lnTo>
                  <a:lnTo>
                    <a:pt x="15310" y="3801"/>
                  </a:lnTo>
                  <a:lnTo>
                    <a:pt x="15106" y="3682"/>
                  </a:lnTo>
                  <a:lnTo>
                    <a:pt x="14871" y="3623"/>
                  </a:lnTo>
                  <a:lnTo>
                    <a:pt x="14620" y="3584"/>
                  </a:lnTo>
                  <a:lnTo>
                    <a:pt x="8565" y="3584"/>
                  </a:lnTo>
                  <a:lnTo>
                    <a:pt x="8565" y="21600"/>
                  </a:lnTo>
                  <a:lnTo>
                    <a:pt x="2839" y="21600"/>
                  </a:lnTo>
                  <a:lnTo>
                    <a:pt x="2839" y="3584"/>
                  </a:lnTo>
                  <a:lnTo>
                    <a:pt x="0" y="3584"/>
                  </a:lnTo>
                  <a:lnTo>
                    <a:pt x="0" y="2534"/>
                  </a:lnTo>
                  <a:close/>
                </a:path>
              </a:pathLst>
            </a:custGeom>
            <a:solidFill>
              <a:srgbClr val="E21A1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78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242624" y="6677445"/>
            <a:ext cx="189177" cy="16933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2BEC6-41C1-469F-865F-459F7D87496A}" type="datetimeFigureOut">
              <a:rPr lang="ru-RU" smtClean="0"/>
              <a:pPr/>
              <a:t>31.10.2019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92552-6BD7-43D7-8338-2CE10393A69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8" name="Picture 14" descr="Picture 14"/>
          <p:cNvPicPr>
            <a:picLocks noChangeAspect="1"/>
          </p:cNvPicPr>
          <p:nvPr/>
        </p:nvPicPr>
        <p:blipFill>
          <a:blip r:embed="rId2" cstate="print">
            <a:extLst/>
          </a:blip>
          <a:srcRect b="12020"/>
          <a:stretch>
            <a:fillRect/>
          </a:stretch>
        </p:blipFill>
        <p:spPr>
          <a:xfrm>
            <a:off x="2" y="4128555"/>
            <a:ext cx="9144001" cy="3086659"/>
          </a:xfrm>
          <a:prstGeom prst="rect">
            <a:avLst/>
          </a:prstGeom>
          <a:ln w="12700">
            <a:miter lim="400000"/>
          </a:ln>
        </p:spPr>
      </p:pic>
      <p:sp>
        <p:nvSpPr>
          <p:cNvPr id="2570" name="TextBox 10"/>
          <p:cNvSpPr txBox="1"/>
          <p:nvPr/>
        </p:nvSpPr>
        <p:spPr>
          <a:xfrm>
            <a:off x="919844" y="4282871"/>
            <a:ext cx="57159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ru-RU" sz="1800" b="1" dirty="0" smtClean="0"/>
              <a:t>ОЦЕНОЧНАЯ СЕССИЯ  ПО  ОХРАНЕ  ТРУДА</a:t>
            </a:r>
            <a:br>
              <a:rPr lang="ru-RU" sz="1800" b="1" dirty="0" smtClean="0"/>
            </a:br>
            <a:r>
              <a:rPr lang="ru-RU" sz="1800" b="1" dirty="0" smtClean="0"/>
              <a:t>ДЛЯ  РУКОВОДИТЕЛЕЙ  СРЕДНЕГО  ЗВЕНА</a:t>
            </a:r>
            <a:endParaRPr sz="1800" b="1"/>
          </a:p>
        </p:txBody>
      </p:sp>
      <p:grpSp>
        <p:nvGrpSpPr>
          <p:cNvPr id="2" name="Рисунок 11"/>
          <p:cNvGrpSpPr/>
          <p:nvPr/>
        </p:nvGrpSpPr>
        <p:grpSpPr>
          <a:xfrm>
            <a:off x="8358214" y="6572248"/>
            <a:ext cx="500066" cy="285752"/>
            <a:chOff x="-1" y="-1"/>
            <a:chExt cx="606065" cy="277799"/>
          </a:xfrm>
        </p:grpSpPr>
        <p:sp>
          <p:nvSpPr>
            <p:cNvPr id="2572" name="Прямоугольник"/>
            <p:cNvSpPr/>
            <p:nvPr/>
          </p:nvSpPr>
          <p:spPr>
            <a:xfrm>
              <a:off x="-1" y="-1"/>
              <a:ext cx="606065" cy="2777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573" name="image8.png" descr="image8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-1" y="-1"/>
              <a:ext cx="606065" cy="277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1" name="Рисунок 10" descr="РЖД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-279930"/>
            <a:ext cx="9144000" cy="4280434"/>
          </a:xfrm>
          <a:prstGeom prst="rect">
            <a:avLst/>
          </a:prstGeom>
        </p:spPr>
      </p:pic>
      <p:pic>
        <p:nvPicPr>
          <p:cNvPr id="8" name="Рисунок 7" descr="1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6858000"/>
            <a:ext cx="9144000" cy="3571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10</a:t>
            </a:fld>
            <a:endParaRPr sz="800"/>
          </a:p>
        </p:txBody>
      </p:sp>
      <p:sp>
        <p:nvSpPr>
          <p:cNvPr id="11" name="Прямоугольник 3"/>
          <p:cNvSpPr txBox="1"/>
          <p:nvPr/>
        </p:nvSpPr>
        <p:spPr>
          <a:xfrm>
            <a:off x="857224" y="1928802"/>
            <a:ext cx="9144000" cy="3508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Я РАБОТАЮ …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b="1" dirty="0" smtClean="0">
                <a:sym typeface="Verdana"/>
              </a:rPr>
              <a:t>КАКИЕ ТРУДНОСТИ Я ВСТРЕЧАЮ В </a:t>
            </a:r>
            <a:br>
              <a:rPr lang="ru-RU" sz="2400" b="1" dirty="0" smtClean="0">
                <a:sym typeface="Verdana"/>
              </a:rPr>
            </a:br>
            <a:r>
              <a:rPr lang="ru-RU" sz="2400" b="1" dirty="0" smtClean="0">
                <a:sym typeface="Verdana"/>
              </a:rPr>
              <a:t> ОБЕСПЕЧЕНИИ  БЕЗОПАСНОСТИ</a:t>
            </a:r>
            <a:br>
              <a:rPr lang="ru-RU" sz="2400" b="1" dirty="0" smtClean="0">
                <a:sym typeface="Verdana"/>
              </a:rPr>
            </a:br>
            <a:r>
              <a:rPr lang="ru-RU" sz="2400" b="1" dirty="0" smtClean="0">
                <a:sym typeface="Verdana"/>
              </a:rPr>
              <a:t> ПРОИЗВОДСТВЕННЫХ  ПРОЦЕССОВ </a:t>
            </a:r>
            <a:br>
              <a:rPr lang="ru-RU" sz="2400" b="1" dirty="0" smtClean="0">
                <a:sym typeface="Verdana"/>
              </a:rPr>
            </a:br>
            <a:r>
              <a:rPr lang="ru-RU" sz="2400" b="1" dirty="0" smtClean="0">
                <a:sym typeface="Verdana"/>
              </a:rPr>
              <a:t> В ХОДЕ МОЕЙ РАБОТЫ …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b="1" dirty="0" smtClean="0">
                <a:sym typeface="Verdana"/>
              </a:rPr>
              <a:t>ЧЕМУ Я ХОЧУ НАУЧИТЬСЯ ПО ИТОГАМ </a:t>
            </a:r>
            <a:br>
              <a:rPr lang="ru-RU" sz="2400" b="1" dirty="0" smtClean="0">
                <a:sym typeface="Verdana"/>
              </a:rPr>
            </a:br>
            <a:r>
              <a:rPr lang="ru-RU" sz="2400" b="1" dirty="0" smtClean="0">
                <a:sym typeface="Verdana"/>
              </a:rPr>
              <a:t> ЭТОГО ОБУЧЕНИЯ …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400" dirty="0" smtClean="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ПРЕДСТАВЛЕНИЕ  УЧАСТНИКОВ</a:t>
            </a:r>
            <a:endParaRPr sz="2400"/>
          </a:p>
        </p:txBody>
      </p:sp>
      <p:sp>
        <p:nvSpPr>
          <p:cNvPr id="12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pic>
        <p:nvPicPr>
          <p:cNvPr id="7" name="Рисунок 25" descr="Рисунок 25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381762" y="5107790"/>
            <a:ext cx="1762138" cy="1321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2" descr="Picture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64945" y="5664803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4"/>
          <p:cNvSpPr txBox="1"/>
          <p:nvPr/>
        </p:nvSpPr>
        <p:spPr>
          <a:xfrm>
            <a:off x="1012164" y="5886419"/>
            <a:ext cx="3345522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0956" tIns="60956" rIns="60956" bIns="60956">
            <a:spAutoFit/>
          </a:bodyPr>
          <a:lstStyle/>
          <a:p>
            <a:r>
              <a:rPr lang="ru-RU" b="1" dirty="0" smtClean="0"/>
              <a:t>3</a:t>
            </a:r>
            <a:r>
              <a:rPr b="1" smtClean="0"/>
              <a:t> мину</a:t>
            </a:r>
            <a:r>
              <a:rPr lang="ru-RU" b="1" dirty="0" smtClean="0"/>
              <a:t>ты на </a:t>
            </a:r>
            <a:r>
              <a:rPr lang="ru-RU" b="1" smtClean="0"/>
              <a:t>одного участника</a:t>
            </a:r>
            <a:endParaRPr b="1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42929" y="3375031"/>
            <a:ext cx="7772409" cy="169704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>
                <a:solidFill>
                  <a:srgbClr val="1F497D"/>
                </a:solidFill>
              </a:defRPr>
            </a:lvl1pPr>
          </a:lstStyle>
          <a:p>
            <a:pPr mar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Verdana"/>
              </a:rPr>
              <a:t>ЗАДАНИЕ</a:t>
            </a:r>
            <a:b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Verdana"/>
              </a:rPr>
            </a:b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Verdana"/>
              </a:rPr>
              <a:t>      НА</a:t>
            </a:r>
            <a:b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Verdana"/>
              </a:rPr>
            </a:b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Verdana"/>
              </a:rPr>
              <a:t>ПЕРЕРЫВ №1</a:t>
            </a:r>
          </a:p>
          <a:p>
            <a:pPr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Verdana"/>
              </a:rPr>
              <a:t> стр. 16 РТ</a:t>
            </a:r>
          </a:p>
          <a:p>
            <a:pPr>
              <a:lnSpc>
                <a:spcPct val="80000"/>
              </a:lnSpc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Verdana"/>
              </a:rPr>
              <a:t/>
            </a:r>
            <a:b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Verdana"/>
              </a:rPr>
            </a:br>
            <a:endParaRPr lang="ru-RU" sz="24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  <a:sym typeface="Verdana"/>
            </a:endParaRPr>
          </a:p>
        </p:txBody>
      </p:sp>
      <p:pic>
        <p:nvPicPr>
          <p:cNvPr id="2752" name="Рисунок 2" descr="Рисунок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209742" y="2709547"/>
            <a:ext cx="3291216" cy="3291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3" name="Picture 2" descr="Picture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64945" y="5664803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2754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r>
              <a:rPr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0 </a:t>
            </a:r>
            <a:r>
              <a:rPr b="1">
                <a:latin typeface="Verdana" pitchFamily="34" charset="0"/>
                <a:ea typeface="Verdana" pitchFamily="34" charset="0"/>
                <a:cs typeface="Verdana" pitchFamily="34" charset="0"/>
              </a:rPr>
              <a:t>минут</a:t>
            </a:r>
          </a:p>
        </p:txBody>
      </p:sp>
      <p:sp>
        <p:nvSpPr>
          <p:cNvPr id="10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142844" y="6500834"/>
            <a:ext cx="357190" cy="3402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>
                <a:latin typeface="Verdana" pitchFamily="34" charset="0"/>
                <a:ea typeface="Verdana" pitchFamily="34" charset="0"/>
                <a:cs typeface="Verdana" pitchFamily="34" charset="0"/>
              </a:rPr>
              <a:pPr/>
              <a:t>11</a:t>
            </a:fld>
            <a:endParaRPr sz="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 Box 15"/>
          <p:cNvSpPr txBox="1"/>
          <p:nvPr/>
        </p:nvSpPr>
        <p:spPr>
          <a:xfrm>
            <a:off x="470426" y="6589183"/>
            <a:ext cx="5530334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ts val="400"/>
              </a:spcBef>
              <a:defRPr sz="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sz="900">
                <a:latin typeface="Verdana" pitchFamily="34" charset="0"/>
                <a:ea typeface="Verdana" pitchFamily="34" charset="0"/>
                <a:cs typeface="Verdana" pitchFamily="34" charset="0"/>
              </a:rPr>
              <a:t>| </a:t>
            </a:r>
            <a:r>
              <a:rPr lang="ru-RU" sz="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ОЦЕНОЧНАЯ </a:t>
            </a:r>
            <a:r>
              <a:rPr lang="ru-RU" sz="900" baseline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СЕССИЯ  ПО ОХРАНЕ ТРУДА ДЛЯ РУКОВОДИТЕЛЕЙ СРЕДНЕГО ЗВЕНА</a:t>
            </a:r>
            <a:endParaRPr sz="9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4" name="Рисунок 13" descr="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-71462"/>
            <a:ext cx="9144000" cy="1000132"/>
          </a:xfrm>
          <a:prstGeom prst="rect">
            <a:avLst/>
          </a:prstGeom>
        </p:spPr>
      </p:pic>
      <p:sp>
        <p:nvSpPr>
          <p:cNvPr id="16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ПЕРЕРЫВ</a:t>
            </a:r>
            <a:endParaRPr sz="24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Прямоугольник 3"/>
          <p:cNvSpPr txBox="1">
            <a:spLocks/>
          </p:cNvSpPr>
          <p:nvPr/>
        </p:nvSpPr>
        <p:spPr>
          <a:xfrm>
            <a:off x="385793" y="517510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ru-R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ПЕРВЫЙ  ДЕНЬ</a:t>
            </a:r>
            <a:endParaRPr kumimoji="0" lang="ru-RU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928662" y="2000240"/>
            <a:ext cx="9144000" cy="25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ОПАСНЫЕ  СИТУАЦИИ  ИЗ</a:t>
            </a:r>
            <a:br>
              <a:rPr lang="ru-RU" sz="2800" dirty="0" smtClean="0"/>
            </a:br>
            <a:r>
              <a:rPr lang="ru-RU" sz="2800" dirty="0" smtClean="0"/>
              <a:t> ПРАКТИКИ  УЧАСТНИКОВ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ПРИЧИНЫ  ИХ  ВОЗНИКНОВЕНИЯ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РОЛЬ  РУКОВОДИТЕЛЯ  В </a:t>
            </a:r>
            <a:br>
              <a:rPr lang="ru-RU" sz="2800" dirty="0" smtClean="0"/>
            </a:br>
            <a:r>
              <a:rPr lang="ru-RU" sz="2800" dirty="0" smtClean="0"/>
              <a:t> ВОЗНИКНОВЕНИИ  ЭТИХ  СИТУАЦИЙ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12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ОБСУЖДЕНИЕ</a:t>
            </a:r>
            <a:endParaRPr sz="2400"/>
          </a:p>
        </p:txBody>
      </p:sp>
      <p:pic>
        <p:nvPicPr>
          <p:cNvPr id="11" name="Рисунок 10" descr="пасностьь 5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5164" y="4857760"/>
            <a:ext cx="1428736" cy="14287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1000100" y="1857364"/>
            <a:ext cx="9144000" cy="3200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  <a:t>ВСПОМНИТЕ И ОПИШИТЕ ТРИ </a:t>
            </a:r>
            <a:b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  <a:t> НАИБОЛЕЕ ОПАСНЫЕ СИТУАЦИИ,</a:t>
            </a:r>
            <a:b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  <a:t> КОТОРЫЕ ПРОИСХОДИЛИ В ВАШЕЙ РАБОТЕ,</a:t>
            </a:r>
            <a:b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  <a:t> С ВАМИ, ИЛИ ВАШИМИ КОЛЛЕГАМИ,</a:t>
            </a:r>
            <a:b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  <a:t> И ПРИЧИНЫ, ПОЧЕМУ ОНИ СТАЛИ</a:t>
            </a:r>
            <a:b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  <a:t> ВОЗМОЖНЫ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  <a:t>ОБОСНУЙТЕ, ПОЧЕМУ ЭТИ СИТУАЦИИ</a:t>
            </a:r>
            <a:b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400" b="1" dirty="0" smtClean="0">
                <a:latin typeface="Verdana"/>
                <a:ea typeface="Verdana"/>
                <a:cs typeface="Verdana"/>
                <a:sym typeface="Verdana"/>
              </a:rPr>
              <a:t> ЯВЛЯЮТСЯ НАИБОЛЕЕ ОПАСНЫМИ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13</a:t>
            </a:fld>
            <a:endParaRPr sz="800"/>
          </a:p>
        </p:txBody>
      </p:sp>
      <p:pic>
        <p:nvPicPr>
          <p:cNvPr id="7" name="Picture 2" descr="Picture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64945" y="5664803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/>
              <a:t>2</a:t>
            </a:r>
            <a:r>
              <a:rPr b="1" smtClean="0"/>
              <a:t>0 </a:t>
            </a:r>
            <a:r>
              <a:rPr b="1"/>
              <a:t>минут</a:t>
            </a:r>
          </a:p>
        </p:txBody>
      </p:sp>
      <p:sp>
        <p:nvSpPr>
          <p:cNvPr id="11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РАБОТА В ГРУППАХ</a:t>
            </a:r>
            <a:endParaRPr sz="2400"/>
          </a:p>
        </p:txBody>
      </p:sp>
      <p:sp>
        <p:nvSpPr>
          <p:cNvPr id="12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928802"/>
            <a:ext cx="9144000" cy="267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ПОИСК РЕШЕНИЙ  ПО  МИНИМИЗАЦИИ  РИСКА</a:t>
            </a:r>
            <a:br>
              <a:rPr lang="ru-RU" sz="2800" dirty="0" smtClean="0"/>
            </a:br>
            <a:r>
              <a:rPr lang="ru-RU" sz="2800" dirty="0" smtClean="0"/>
              <a:t>В  ПРЕДСТАВЛЕННЫХ ОПАСНЫХ  СИТУАЦИЯХ</a:t>
            </a:r>
            <a:br>
              <a:rPr lang="ru-RU" sz="2800" dirty="0" smtClean="0"/>
            </a:br>
            <a:r>
              <a:rPr lang="ru-RU" sz="2800" dirty="0" smtClean="0"/>
              <a:t>С  ФОКУСОМ  НА  ВНЕДРЕНИЕ </a:t>
            </a:r>
            <a:br>
              <a:rPr lang="ru-RU" sz="2800" dirty="0" smtClean="0"/>
            </a:br>
            <a:r>
              <a:rPr lang="ru-RU" sz="2800" dirty="0" smtClean="0"/>
              <a:t>ИННОВАЦИОННЫХ  РЕШЕНИЙ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14</a:t>
            </a:fld>
            <a:endParaRPr sz="800"/>
          </a:p>
        </p:txBody>
      </p:sp>
      <p:pic>
        <p:nvPicPr>
          <p:cNvPr id="7" name="Picture 2" descr="Picture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64945" y="5664803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/>
              <a:t>2</a:t>
            </a:r>
            <a:r>
              <a:rPr b="1" smtClean="0"/>
              <a:t>0 </a:t>
            </a:r>
            <a:r>
              <a:rPr b="1"/>
              <a:t>минут</a:t>
            </a:r>
          </a:p>
        </p:txBody>
      </p:sp>
      <p:sp>
        <p:nvSpPr>
          <p:cNvPr id="12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3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РАБОТА В ГРУППАХ</a:t>
            </a:r>
            <a:endParaRPr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1000132" y="1643050"/>
            <a:ext cx="8143868" cy="3847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ТРИ  НАИБОЛЕЕ</a:t>
            </a:r>
            <a:br>
              <a:rPr lang="ru-RU" sz="2400" dirty="0" smtClean="0"/>
            </a:br>
            <a:r>
              <a:rPr lang="ru-RU" sz="2400" dirty="0" smtClean="0"/>
              <a:t>  ОПАСНЫЕ  СИТУАЦИИ, </a:t>
            </a:r>
            <a:br>
              <a:rPr lang="ru-RU" sz="2400" dirty="0" smtClean="0"/>
            </a:br>
            <a:r>
              <a:rPr lang="ru-RU" sz="2400" dirty="0" smtClean="0"/>
              <a:t>  ПРИ  КОТОРЫХ  ВОЗНИКАЕТ  РИСК </a:t>
            </a:r>
            <a:br>
              <a:rPr lang="ru-RU" sz="2400" dirty="0" smtClean="0"/>
            </a:br>
            <a:r>
              <a:rPr lang="ru-RU" sz="2400" dirty="0" smtClean="0"/>
              <a:t>  ТРАВМИРОВАНИЯ  РАБОТНИКОВ</a:t>
            </a: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400" dirty="0" smtClean="0"/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ПРЕДЛОЖЕНИЯ  ПО  МИНИМИЗАЦИИ</a:t>
            </a:r>
            <a:br>
              <a:rPr lang="ru-RU" sz="2400" dirty="0" smtClean="0"/>
            </a:br>
            <a:r>
              <a:rPr lang="ru-RU" sz="2400" dirty="0" smtClean="0"/>
              <a:t>  РИСКА   В  ПРЕДСТАВЛЕННЫХ ОПАСНЫХ</a:t>
            </a:r>
            <a:br>
              <a:rPr lang="ru-RU" sz="2400" dirty="0" smtClean="0"/>
            </a:br>
            <a:r>
              <a:rPr lang="ru-RU" sz="2400" dirty="0" smtClean="0"/>
              <a:t>  СИТУАЦИЯХ   С  ФОКУСОМ  НА  ВНЕДРЕНИЕ </a:t>
            </a:r>
            <a:br>
              <a:rPr lang="ru-RU" sz="2400" dirty="0" smtClean="0"/>
            </a:br>
            <a:r>
              <a:rPr lang="ru-RU" sz="2400" dirty="0" smtClean="0"/>
              <a:t>  ИННОВАЦИОННЫХ  РЕШЕНИЙ</a:t>
            </a: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8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15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ПРЕЗЕНТАЦИЯ ВСЕМ УЧАСТНИКАМ </a:t>
            </a:r>
            <a:endParaRPr sz="2400"/>
          </a:p>
        </p:txBody>
      </p:sp>
      <p:pic>
        <p:nvPicPr>
          <p:cNvPr id="12" name="Рисунок 11" descr="опасности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0404" y="4643446"/>
            <a:ext cx="1690686" cy="169068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928802"/>
            <a:ext cx="9144000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КАКОЕ  ПРЕДЛОЖЕНИЕ  </a:t>
            </a:r>
            <a:br>
              <a:rPr lang="ru-RU" sz="2800" dirty="0" smtClean="0"/>
            </a:br>
            <a:r>
              <a:rPr lang="ru-RU" sz="2800" dirty="0" smtClean="0"/>
              <a:t>ДРУГИХ  УЧАСТНИКОВ, С  ТОЧКИ ЗРЕНИЯ ОБЕСПЕЧЕНИЯ  БЕЗОПАСНОСТИ, </a:t>
            </a:r>
            <a:br>
              <a:rPr lang="ru-RU" sz="2800" dirty="0" smtClean="0"/>
            </a:br>
            <a:r>
              <a:rPr lang="ru-RU" sz="2800" dirty="0" smtClean="0"/>
              <a:t>ВЫ  СЧИТАЕТЕ  НАИБОЛЕЕ  ЦЕННЫМ</a:t>
            </a:r>
            <a:br>
              <a:rPr lang="ru-RU" sz="2800" dirty="0" smtClean="0"/>
            </a:br>
            <a:r>
              <a:rPr lang="ru-RU" sz="2800" dirty="0" smtClean="0"/>
              <a:t>И  ПОЧЕМУ?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16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ОБСУЖДЕНИЕ</a:t>
            </a:r>
            <a:endParaRPr sz="2400"/>
          </a:p>
        </p:txBody>
      </p:sp>
      <p:pic>
        <p:nvPicPr>
          <p:cNvPr id="7" name="Рисунок 6" descr="воскл знак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86512" y="4714884"/>
            <a:ext cx="2000264" cy="20002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1571604" y="2000240"/>
            <a:ext cx="7429488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457200" indent="-457200">
              <a:buFont typeface="+mj-lt"/>
              <a:buAutoNum type="arabicPeriod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МНЕНИЕ ЭКСПЕРТОВ</a:t>
            </a:r>
            <a:br>
              <a:rPr lang="ru-RU" sz="2800" dirty="0" smtClean="0"/>
            </a:br>
            <a:endParaRPr lang="ru-RU" sz="2800" dirty="0" smtClean="0"/>
          </a:p>
          <a:p>
            <a:pPr marL="457200" indent="-457200">
              <a:buFont typeface="+mj-lt"/>
              <a:buAutoNum type="arabicPeriod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КОММЕНТАРИИ  МОДЕРАТОРА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17</a:t>
            </a:fld>
            <a:endParaRPr sz="800"/>
          </a:p>
        </p:txBody>
      </p:sp>
      <p:sp>
        <p:nvSpPr>
          <p:cNvPr id="9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ПОДВЕДЕНИЕ ИТОГОВ РАБОТЫ В ГРУППАХ</a:t>
            </a:r>
            <a:endParaRPr sz="2400"/>
          </a:p>
        </p:txBody>
      </p:sp>
      <p:sp>
        <p:nvSpPr>
          <p:cNvPr id="10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pic>
        <p:nvPicPr>
          <p:cNvPr id="7" name="Рисунок 6" descr="эксперты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7132" y="4597773"/>
            <a:ext cx="2081082" cy="168874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42929" y="3375031"/>
            <a:ext cx="7772409" cy="198279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>
                <a:solidFill>
                  <a:srgbClr val="1F497D"/>
                </a:solidFill>
              </a:defRPr>
            </a:lvl1pPr>
          </a:lstStyle>
          <a:p>
            <a:pPr marL="0" indent="0"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ЗАДАНИЕ</a:t>
            </a:r>
            <a:b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   НА</a:t>
            </a:r>
          </a:p>
          <a:p>
            <a:pPr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ПЕРЕРЫВ №2</a:t>
            </a:r>
          </a:p>
          <a:p>
            <a:pPr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стр. 17 РТ</a:t>
            </a:r>
            <a:endParaRPr lang="ru-RU" sz="24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53" name="Picture 2" descr="Picture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64945" y="5664803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18</a:t>
            </a:fld>
            <a:endParaRPr sz="800"/>
          </a:p>
        </p:txBody>
      </p:sp>
      <p:pic>
        <p:nvPicPr>
          <p:cNvPr id="14" name="Рисунок 13" descr="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71462"/>
            <a:ext cx="9144000" cy="1000132"/>
          </a:xfrm>
          <a:prstGeom prst="rect">
            <a:avLst/>
          </a:prstGeom>
        </p:spPr>
      </p:pic>
      <p:pic>
        <p:nvPicPr>
          <p:cNvPr id="13" name="Рисунок 3" descr="Рисунок 3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5000628" y="2714620"/>
            <a:ext cx="2428892" cy="3216413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 Box 15"/>
          <p:cNvSpPr txBox="1"/>
          <p:nvPr/>
        </p:nvSpPr>
        <p:spPr>
          <a:xfrm>
            <a:off x="470426" y="6589183"/>
            <a:ext cx="5530334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ts val="400"/>
              </a:spcBef>
              <a:defRPr sz="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sz="900">
                <a:latin typeface="Verdana" pitchFamily="34" charset="0"/>
                <a:ea typeface="Verdana" pitchFamily="34" charset="0"/>
                <a:cs typeface="Verdana" pitchFamily="34" charset="0"/>
              </a:rPr>
              <a:t>| </a:t>
            </a:r>
            <a:r>
              <a:rPr lang="ru-RU" sz="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ОЦЕНОЧНАЯ </a:t>
            </a:r>
            <a:r>
              <a:rPr lang="ru-RU" sz="900" baseline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СЕССИЯ  ПО ОХРАНЕ ТРУДА ДЛЯ РУКОВОДИТЕЛЕЙ СРЕДНЕГО ЗВЕНА</a:t>
            </a:r>
            <a:endParaRPr sz="9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Прямоугольник 3"/>
          <p:cNvSpPr txBox="1">
            <a:spLocks/>
          </p:cNvSpPr>
          <p:nvPr/>
        </p:nvSpPr>
        <p:spPr>
          <a:xfrm>
            <a:off x="385793" y="517510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lang="ru-RU" sz="2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kumimoji="0" lang="ru-R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ПЕРВЫЙ  ДЕНЬ</a:t>
            </a:r>
            <a:endParaRPr kumimoji="0" lang="ru-RU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ОБЕД</a:t>
            </a:r>
            <a:endParaRPr sz="24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час</a:t>
            </a:r>
            <a:endParaRPr b="1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2571744"/>
            <a:ext cx="9144000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РОЛЬ  РУКОВОДИТЕЛЯ</a:t>
            </a:r>
            <a:br>
              <a:rPr lang="ru-RU" sz="2800" dirty="0" smtClean="0"/>
            </a:br>
            <a:r>
              <a:rPr lang="ru-RU" sz="2800" dirty="0" smtClean="0"/>
              <a:t>В  ОБЕСПЕЧЕНИИ  БЕЗОПАСНОСТИ </a:t>
            </a:r>
            <a:br>
              <a:rPr lang="ru-RU" sz="2800" dirty="0" smtClean="0"/>
            </a:br>
            <a:r>
              <a:rPr lang="ru-RU" sz="2800" dirty="0" smtClean="0"/>
              <a:t>ПРОИЗВОДСТВЕННЫХ  ПРОЦЕССОВ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19</a:t>
            </a:fld>
            <a:endParaRPr sz="800"/>
          </a:p>
        </p:txBody>
      </p:sp>
      <p:sp>
        <p:nvSpPr>
          <p:cNvPr id="9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0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pic>
        <p:nvPicPr>
          <p:cNvPr id="7" name="Рисунок 6" descr="роль руководителя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05306" y="4929198"/>
            <a:ext cx="1581470" cy="137587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Прямоугольник 3"/>
          <p:cNvSpPr txBox="1"/>
          <p:nvPr/>
        </p:nvSpPr>
        <p:spPr>
          <a:xfrm>
            <a:off x="0" y="1071546"/>
            <a:ext cx="9144000" cy="3247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dirty="0" smtClean="0"/>
              <a:t>ОЦЕНОЧНАЯ  СЕССИЯ</a:t>
            </a:r>
            <a:br>
              <a:rPr lang="ru-RU" dirty="0" smtClean="0"/>
            </a:br>
            <a:r>
              <a:rPr lang="ru-RU" dirty="0" smtClean="0"/>
              <a:t>ПО ОХРАНЕ  ТРУДА</a:t>
            </a:r>
            <a:br>
              <a:rPr lang="ru-RU" dirty="0" smtClean="0"/>
            </a:br>
            <a:r>
              <a:rPr lang="ru-RU" dirty="0" smtClean="0"/>
              <a:t>ДЛЯ  РУКОВОДИТЕЛЕЙ</a:t>
            </a:r>
            <a:br>
              <a:rPr lang="ru-RU" dirty="0" smtClean="0"/>
            </a:br>
            <a:r>
              <a:rPr lang="ru-RU" dirty="0" smtClean="0"/>
              <a:t>СРЕДНЕГО  ЗВЕНА</a:t>
            </a: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/>
          </a:p>
        </p:txBody>
      </p:sp>
      <p:sp>
        <p:nvSpPr>
          <p:cNvPr id="4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РЕГИСТРАЦИЯ  УЧАСТНИКОВ</a:t>
            </a:r>
            <a:endParaRPr sz="2400"/>
          </a:p>
        </p:txBody>
      </p:sp>
      <p:sp>
        <p:nvSpPr>
          <p:cNvPr id="5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2</a:t>
            </a:fld>
            <a:endParaRPr sz="800"/>
          </a:p>
        </p:txBody>
      </p:sp>
      <p:pic>
        <p:nvPicPr>
          <p:cNvPr id="6" name="Рисунок 5" descr="регистрация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14983" y="4071942"/>
            <a:ext cx="5300223" cy="2214578"/>
          </a:xfrm>
          <a:prstGeom prst="rect">
            <a:avLst/>
          </a:prstGeom>
        </p:spPr>
      </p:pic>
      <p:sp>
        <p:nvSpPr>
          <p:cNvPr id="8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-32" y="2571744"/>
            <a:ext cx="91440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НОВЫЕ ЗАДАЧИ -&gt; НОВОЕ МЫШЛЕНИЕ</a:t>
            </a:r>
            <a:endParaRPr lang="ru-RU" sz="2800" dirty="0" smtClean="0"/>
          </a:p>
        </p:txBody>
      </p:sp>
      <p:sp>
        <p:nvSpPr>
          <p:cNvPr id="6" name="Прямоугольник 3"/>
          <p:cNvSpPr txBox="1"/>
          <p:nvPr/>
        </p:nvSpPr>
        <p:spPr>
          <a:xfrm>
            <a:off x="0" y="4000504"/>
            <a:ext cx="9144000" cy="163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РЕЗУЛЬТАТЫ -&gt; ИСХОДНЫЕ ПОЗИЦИИ, ПОДХОД</a:t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ИСХОДНЫЕ ПОЗИЦИИ, ПОДХОД = МЫШЛЕНИЕ</a:t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МЫШЛЕНИЕ -&gt; РЕЗУЛЬТАТЫ</a:t>
            </a:r>
            <a:endParaRPr lang="ru-RU" sz="20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20</a:t>
            </a:fld>
            <a:endParaRPr sz="800"/>
          </a:p>
        </p:txBody>
      </p:sp>
      <p:pic>
        <p:nvPicPr>
          <p:cNvPr id="9" name="Рисунок 8" descr="мышление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3754" y="5286388"/>
            <a:ext cx="1315964" cy="1000132"/>
          </a:xfrm>
          <a:prstGeom prst="rect">
            <a:avLst/>
          </a:prstGeom>
        </p:spPr>
      </p:pic>
      <p:sp>
        <p:nvSpPr>
          <p:cNvPr id="11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2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5429256" y="4429132"/>
            <a:ext cx="1143008" cy="23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900" b="1" dirty="0" smtClean="0">
                <a:sym typeface="Verdana"/>
              </a:rPr>
              <a:t>ЭТО</a:t>
            </a:r>
            <a:endParaRPr lang="ru-RU" sz="900" dirty="0" smtClean="0"/>
          </a:p>
        </p:txBody>
      </p:sp>
      <p:sp>
        <p:nvSpPr>
          <p:cNvPr id="13" name="Прямоугольник 3"/>
          <p:cNvSpPr txBox="1"/>
          <p:nvPr/>
        </p:nvSpPr>
        <p:spPr>
          <a:xfrm>
            <a:off x="2643174" y="3769676"/>
            <a:ext cx="1143008" cy="23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900" b="1" dirty="0" smtClean="0">
                <a:sym typeface="Verdana"/>
              </a:rPr>
              <a:t>ЗАВИСЯТ ОТ </a:t>
            </a:r>
            <a:endParaRPr lang="ru-RU" sz="900" dirty="0" smtClean="0"/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3857620" y="5055560"/>
            <a:ext cx="1143008" cy="23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900" b="1" dirty="0" smtClean="0">
                <a:sym typeface="Verdana"/>
              </a:rPr>
              <a:t>ВЛИЯЕТ НА </a:t>
            </a:r>
            <a:endParaRPr lang="ru-RU" sz="9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-32" y="2571744"/>
            <a:ext cx="91440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НОВЫЕ ЗАДАЧИ -&gt; НОВОЕ МЫШЛЕНИЕ</a:t>
            </a:r>
            <a:endParaRPr lang="ru-RU" sz="28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21</a:t>
            </a:fld>
            <a:endParaRPr sz="800"/>
          </a:p>
        </p:txBody>
      </p:sp>
      <p:pic>
        <p:nvPicPr>
          <p:cNvPr id="9" name="Рисунок 8" descr="мышление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3754" y="5286388"/>
            <a:ext cx="1315964" cy="1000132"/>
          </a:xfrm>
          <a:prstGeom prst="rect">
            <a:avLst/>
          </a:prstGeom>
        </p:spPr>
      </p:pic>
      <p:pic>
        <p:nvPicPr>
          <p:cNvPr id="10" name="Рисунок 9" descr="мышление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6644" y="5286388"/>
            <a:ext cx="2000264" cy="1028261"/>
          </a:xfrm>
          <a:prstGeom prst="rect">
            <a:avLst/>
          </a:prstGeom>
        </p:spPr>
      </p:pic>
      <p:sp>
        <p:nvSpPr>
          <p:cNvPr id="11" name="Прямоугольник 3"/>
          <p:cNvSpPr txBox="1"/>
          <p:nvPr/>
        </p:nvSpPr>
        <p:spPr>
          <a:xfrm>
            <a:off x="0" y="4000504"/>
            <a:ext cx="9144000" cy="163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МЫШЛЕНИЕ -&gt; ОТНОШЕНИЕ -&gt; ДЕЙСТВИЯ -&gt; РЕЗУЛЬТАТЫ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  НУЛЕВОЙ ТРАВМАТИЗМ = НОВЫЕ РЕЗУЛЬТАТЫ</a:t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  НУЛЕВОЙ ТРАВМАТИЗМ -&gt; НОВОЕ МЫШЛЕНИЕ</a:t>
            </a:r>
            <a:endParaRPr lang="ru-RU" sz="2000" dirty="0" smtClean="0"/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5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2" name="Прямоугольник 3"/>
          <p:cNvSpPr txBox="1"/>
          <p:nvPr/>
        </p:nvSpPr>
        <p:spPr>
          <a:xfrm>
            <a:off x="1714480" y="3786190"/>
            <a:ext cx="1143008" cy="23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900" b="1" dirty="0" smtClean="0">
                <a:sym typeface="Verdana"/>
              </a:rPr>
              <a:t>ОПРЕДЕЛЯЕТ </a:t>
            </a:r>
            <a:endParaRPr lang="ru-RU" sz="900" dirty="0" smtClean="0"/>
          </a:p>
        </p:txBody>
      </p:sp>
      <p:sp>
        <p:nvSpPr>
          <p:cNvPr id="16" name="Прямоугольник 3"/>
          <p:cNvSpPr txBox="1"/>
          <p:nvPr/>
        </p:nvSpPr>
        <p:spPr>
          <a:xfrm>
            <a:off x="4071934" y="3786190"/>
            <a:ext cx="1143008" cy="23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900" b="1" dirty="0" smtClean="0">
                <a:sym typeface="Verdana"/>
              </a:rPr>
              <a:t>ВЛИЯЕТ НА </a:t>
            </a:r>
            <a:endParaRPr lang="ru-RU" sz="900" dirty="0" smtClean="0"/>
          </a:p>
        </p:txBody>
      </p:sp>
      <p:sp>
        <p:nvSpPr>
          <p:cNvPr id="17" name="Прямоугольник 3"/>
          <p:cNvSpPr txBox="1"/>
          <p:nvPr/>
        </p:nvSpPr>
        <p:spPr>
          <a:xfrm>
            <a:off x="6215074" y="3786190"/>
            <a:ext cx="1143008" cy="230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900" b="1" dirty="0" smtClean="0">
                <a:sym typeface="Verdana"/>
              </a:rPr>
              <a:t>СОЗДАЮТ </a:t>
            </a:r>
            <a:endParaRPr lang="ru-RU" sz="9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-32" y="2571744"/>
            <a:ext cx="91440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НОВЫЕ ЗАДАЧИ -&gt; НОВОЕ МЫШЛЕНИЕ</a:t>
            </a:r>
            <a:endParaRPr lang="ru-RU" sz="28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22</a:t>
            </a:fld>
            <a:endParaRPr sz="800"/>
          </a:p>
        </p:txBody>
      </p:sp>
      <p:pic>
        <p:nvPicPr>
          <p:cNvPr id="7" name="Рисунок 6" descr="мышление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43834" y="5286388"/>
            <a:ext cx="642942" cy="977272"/>
          </a:xfrm>
          <a:prstGeom prst="rect">
            <a:avLst/>
          </a:prstGeom>
        </p:spPr>
      </p:pic>
      <p:pic>
        <p:nvPicPr>
          <p:cNvPr id="11" name="Рисунок 10" descr="мышление 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2396" y="5254955"/>
            <a:ext cx="1357322" cy="1031565"/>
          </a:xfrm>
          <a:prstGeom prst="rect">
            <a:avLst/>
          </a:prstGeom>
        </p:spPr>
      </p:pic>
      <p:sp>
        <p:nvSpPr>
          <p:cNvPr id="12" name="Прямоугольник 3"/>
          <p:cNvSpPr txBox="1"/>
          <p:nvPr/>
        </p:nvSpPr>
        <p:spPr>
          <a:xfrm>
            <a:off x="500098" y="4510173"/>
            <a:ext cx="9144000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000" dirty="0" smtClean="0"/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500098" y="3960694"/>
            <a:ext cx="9144000" cy="206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СУЩЕСТВУЮЩИЙ ПОДХОД, МЫШЛЕНИЕ</a:t>
            </a: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ИСХОДНАЯ ПОЗИЦИЯ:</a:t>
            </a:r>
            <a:endParaRPr lang="en-US" sz="20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должен</a:t>
            </a:r>
            <a:endParaRPr lang="en-US" sz="20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обязан</a:t>
            </a:r>
            <a:endParaRPr lang="en-US" sz="20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надо</a:t>
            </a:r>
            <a:endParaRPr lang="ru-RU" sz="2000" dirty="0" smtClean="0"/>
          </a:p>
        </p:txBody>
      </p:sp>
      <p:sp>
        <p:nvSpPr>
          <p:cNvPr id="13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5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-32" y="2571744"/>
            <a:ext cx="91440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НОВЫЕ ЗАДАЧИ -&gt; НОВОЕ МЫШЛЕНИЕ</a:t>
            </a:r>
            <a:endParaRPr lang="ru-RU" sz="28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23</a:t>
            </a:fld>
            <a:endParaRPr sz="800"/>
          </a:p>
        </p:txBody>
      </p:sp>
      <p:pic>
        <p:nvPicPr>
          <p:cNvPr id="7" name="Рисунок 6" descr="мышление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43834" y="5286388"/>
            <a:ext cx="642942" cy="977272"/>
          </a:xfrm>
          <a:prstGeom prst="rect">
            <a:avLst/>
          </a:prstGeom>
        </p:spPr>
      </p:pic>
      <p:pic>
        <p:nvPicPr>
          <p:cNvPr id="11" name="Рисунок 10" descr="мышление 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2396" y="5254955"/>
            <a:ext cx="1357322" cy="1031565"/>
          </a:xfrm>
          <a:prstGeom prst="rect">
            <a:avLst/>
          </a:prstGeom>
        </p:spPr>
      </p:pic>
      <p:sp>
        <p:nvSpPr>
          <p:cNvPr id="12" name="Прямоугольник 3"/>
          <p:cNvSpPr txBox="1"/>
          <p:nvPr/>
        </p:nvSpPr>
        <p:spPr>
          <a:xfrm>
            <a:off x="500098" y="4510173"/>
            <a:ext cx="9144000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000" dirty="0" smtClean="0"/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500098" y="3960694"/>
            <a:ext cx="914400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СУЩЕСТВУЮЩИЙ ПОДХОД, МЫШЛЕНИЕ</a:t>
            </a: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ОТНОШЕНИЕ:</a:t>
            </a: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опасная ситуация = проблема = плохо</a:t>
            </a: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плохо -&gt; наказание</a:t>
            </a:r>
            <a:endParaRPr lang="ru-RU" sz="2000" dirty="0" smtClean="0"/>
          </a:p>
        </p:txBody>
      </p:sp>
      <p:sp>
        <p:nvSpPr>
          <p:cNvPr id="13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5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-32" y="2571744"/>
            <a:ext cx="91440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НОВЫЕ ЗАДАЧИ -&gt; НОВОЕ МЫШЛЕНИЕ</a:t>
            </a:r>
            <a:endParaRPr lang="ru-RU" sz="28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24</a:t>
            </a:fld>
            <a:endParaRPr sz="800"/>
          </a:p>
        </p:txBody>
      </p:sp>
      <p:pic>
        <p:nvPicPr>
          <p:cNvPr id="7" name="Рисунок 6" descr="мышление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43834" y="5286388"/>
            <a:ext cx="642942" cy="977272"/>
          </a:xfrm>
          <a:prstGeom prst="rect">
            <a:avLst/>
          </a:prstGeom>
        </p:spPr>
      </p:pic>
      <p:pic>
        <p:nvPicPr>
          <p:cNvPr id="11" name="Рисунок 10" descr="мышление 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2396" y="5254955"/>
            <a:ext cx="1357322" cy="1031565"/>
          </a:xfrm>
          <a:prstGeom prst="rect">
            <a:avLst/>
          </a:prstGeom>
        </p:spPr>
      </p:pic>
      <p:sp>
        <p:nvSpPr>
          <p:cNvPr id="12" name="Прямоугольник 3"/>
          <p:cNvSpPr txBox="1"/>
          <p:nvPr/>
        </p:nvSpPr>
        <p:spPr>
          <a:xfrm>
            <a:off x="500098" y="4510173"/>
            <a:ext cx="9144000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000" dirty="0" smtClean="0"/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500098" y="3960694"/>
            <a:ext cx="914400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СУЩЕСТВУЮЩИЙ ПОДХОД, МЫШЛЕНИЕ</a:t>
            </a: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ДЕЙСТВИЯ:</a:t>
            </a: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скрыть проблему</a:t>
            </a: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избежать наказания</a:t>
            </a:r>
            <a:endParaRPr lang="ru-RU" sz="2800" dirty="0" smtClean="0"/>
          </a:p>
        </p:txBody>
      </p:sp>
      <p:sp>
        <p:nvSpPr>
          <p:cNvPr id="13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5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25</a:t>
            </a:fld>
            <a:endParaRPr sz="800"/>
          </a:p>
        </p:txBody>
      </p:sp>
      <p:pic>
        <p:nvPicPr>
          <p:cNvPr id="7" name="Рисунок 6" descr="мышление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43834" y="5286388"/>
            <a:ext cx="642942" cy="977272"/>
          </a:xfrm>
          <a:prstGeom prst="rect">
            <a:avLst/>
          </a:prstGeom>
        </p:spPr>
      </p:pic>
      <p:pic>
        <p:nvPicPr>
          <p:cNvPr id="11" name="Рисунок 10" descr="мышление 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72396" y="5254955"/>
            <a:ext cx="1357322" cy="1031565"/>
          </a:xfrm>
          <a:prstGeom prst="rect">
            <a:avLst/>
          </a:prstGeom>
        </p:spPr>
      </p:pic>
      <p:sp>
        <p:nvSpPr>
          <p:cNvPr id="12" name="Прямоугольник 3"/>
          <p:cNvSpPr txBox="1"/>
          <p:nvPr/>
        </p:nvSpPr>
        <p:spPr>
          <a:xfrm>
            <a:off x="500098" y="4510173"/>
            <a:ext cx="9144000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000" dirty="0" smtClean="0"/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500098" y="3960694"/>
            <a:ext cx="9144000" cy="187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СУЩЕСТВУЮЩИЙ ПОДХОД, МЫШЛЕНИЕ</a:t>
            </a: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 РЕЗУЛЬТАТ: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0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НЕТ РЕШЕНИЙ</a:t>
            </a:r>
            <a:endParaRPr lang="ru-RU" sz="2800" dirty="0" smtClean="0"/>
          </a:p>
        </p:txBody>
      </p:sp>
      <p:pic>
        <p:nvPicPr>
          <p:cNvPr id="13" name="Рисунок 12" descr="крестик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7620" y="4857760"/>
            <a:ext cx="1428760" cy="1428760"/>
          </a:xfrm>
          <a:prstGeom prst="rect">
            <a:avLst/>
          </a:prstGeom>
        </p:spPr>
      </p:pic>
      <p:sp>
        <p:nvSpPr>
          <p:cNvPr id="15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6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7" name="Прямоугольник 3"/>
          <p:cNvSpPr txBox="1"/>
          <p:nvPr/>
        </p:nvSpPr>
        <p:spPr>
          <a:xfrm>
            <a:off x="-32" y="2571744"/>
            <a:ext cx="91440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НОВЫЕ ЗАДАЧИ -&gt; НОВОЕ МЫШЛЕНИЕ</a:t>
            </a:r>
            <a:endParaRPr lang="ru-RU" sz="28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26</a:t>
            </a:fld>
            <a:endParaRPr sz="800"/>
          </a:p>
        </p:txBody>
      </p:sp>
      <p:sp>
        <p:nvSpPr>
          <p:cNvPr id="12" name="Прямоугольник 3"/>
          <p:cNvSpPr txBox="1"/>
          <p:nvPr/>
        </p:nvSpPr>
        <p:spPr>
          <a:xfrm>
            <a:off x="500098" y="4510173"/>
            <a:ext cx="9144000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000" dirty="0" smtClean="0"/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500098" y="3960694"/>
            <a:ext cx="9144000" cy="2492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НОВЫЙ ПОДХОД, МЫШЛЕНИЕ</a:t>
            </a: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 ИСХОДНАЯ ПОЗИЦИЯ:</a:t>
            </a:r>
            <a:endParaRPr lang="en-US" sz="20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задача</a:t>
            </a:r>
            <a:endParaRPr lang="en-US" sz="20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управление</a:t>
            </a:r>
            <a:endParaRPr lang="en-US" sz="20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возможность</a:t>
            </a:r>
            <a:endParaRPr lang="ru-RU" sz="2000" dirty="0" smtClean="0"/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800" dirty="0" smtClean="0"/>
          </a:p>
        </p:txBody>
      </p:sp>
      <p:pic>
        <p:nvPicPr>
          <p:cNvPr id="13" name="Рисунок 12" descr="мышление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5206" y="5214950"/>
            <a:ext cx="2000264" cy="1028261"/>
          </a:xfrm>
          <a:prstGeom prst="rect">
            <a:avLst/>
          </a:prstGeom>
        </p:spPr>
      </p:pic>
      <p:sp>
        <p:nvSpPr>
          <p:cNvPr id="11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5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6" name="Прямоугольник 3"/>
          <p:cNvSpPr txBox="1"/>
          <p:nvPr/>
        </p:nvSpPr>
        <p:spPr>
          <a:xfrm>
            <a:off x="-32" y="2571744"/>
            <a:ext cx="91440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НОВЫЕ ЗАДАЧИ -&gt; НОВОЕ МЫШЛЕНИЕ</a:t>
            </a:r>
            <a:endParaRPr lang="ru-RU" sz="28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27</a:t>
            </a:fld>
            <a:endParaRPr sz="800"/>
          </a:p>
        </p:txBody>
      </p:sp>
      <p:sp>
        <p:nvSpPr>
          <p:cNvPr id="12" name="Прямоугольник 3"/>
          <p:cNvSpPr txBox="1"/>
          <p:nvPr/>
        </p:nvSpPr>
        <p:spPr>
          <a:xfrm>
            <a:off x="500098" y="4510173"/>
            <a:ext cx="9144000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000" dirty="0" smtClean="0"/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500098" y="3960694"/>
            <a:ext cx="9144000" cy="2492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НОВЫЙ ПОДХОД, МЫШЛЕНИЕ</a:t>
            </a: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 ОТНОШЕНИЕ:</a:t>
            </a:r>
            <a:endParaRPr lang="en-US" sz="20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опасная ситуация = рабочий вопрос</a:t>
            </a: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рабочий вопрос = проявить компетентность</a:t>
            </a:r>
            <a:endParaRPr lang="en-US" sz="20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проявить компетентность -</a:t>
            </a:r>
            <a:r>
              <a:rPr lang="en-US" sz="2000" b="1" dirty="0" smtClean="0">
                <a:sym typeface="Verdana"/>
              </a:rPr>
              <a:t>&gt;</a:t>
            </a:r>
            <a:r>
              <a:rPr lang="ru-RU" sz="2000" b="1" dirty="0" smtClean="0">
                <a:sym typeface="Verdana"/>
              </a:rPr>
              <a:t> найти решение</a:t>
            </a:r>
            <a:endParaRPr lang="en-US" sz="20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800" dirty="0" smtClean="0"/>
          </a:p>
        </p:txBody>
      </p:sp>
      <p:pic>
        <p:nvPicPr>
          <p:cNvPr id="13" name="Рисунок 12" descr="мышление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5206" y="5214950"/>
            <a:ext cx="2000264" cy="1028261"/>
          </a:xfrm>
          <a:prstGeom prst="rect">
            <a:avLst/>
          </a:prstGeom>
        </p:spPr>
      </p:pic>
      <p:sp>
        <p:nvSpPr>
          <p:cNvPr id="11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5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6" name="Прямоугольник 3"/>
          <p:cNvSpPr txBox="1"/>
          <p:nvPr/>
        </p:nvSpPr>
        <p:spPr>
          <a:xfrm>
            <a:off x="-32" y="2571744"/>
            <a:ext cx="91440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НОВЫЕ ЗАДАЧИ -&gt; НОВОЕ МЫШЛЕНИЕ</a:t>
            </a:r>
            <a:endParaRPr lang="ru-RU" sz="28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-32" y="2571744"/>
            <a:ext cx="91440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НОВЫЕ ЗАДАЧИ -&gt; НОВОЕ МЫШЛЕНИЕ</a:t>
            </a:r>
            <a:endParaRPr lang="ru-RU" sz="28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28</a:t>
            </a:fld>
            <a:endParaRPr sz="800"/>
          </a:p>
        </p:txBody>
      </p:sp>
      <p:sp>
        <p:nvSpPr>
          <p:cNvPr id="12" name="Прямоугольник 3"/>
          <p:cNvSpPr txBox="1"/>
          <p:nvPr/>
        </p:nvSpPr>
        <p:spPr>
          <a:xfrm>
            <a:off x="500098" y="4510173"/>
            <a:ext cx="9144000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000" dirty="0" smtClean="0"/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500098" y="3960694"/>
            <a:ext cx="914400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НОВЫЙ ПОДХОД, МЫШЛЕНИЕ</a:t>
            </a: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 ДЕЙСТВИЯ:</a:t>
            </a:r>
            <a:endParaRPr lang="en-US" sz="20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предложения</a:t>
            </a: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инициатива</a:t>
            </a:r>
            <a:endParaRPr lang="ru-RU" sz="2800" dirty="0" smtClean="0"/>
          </a:p>
        </p:txBody>
      </p:sp>
      <p:pic>
        <p:nvPicPr>
          <p:cNvPr id="13" name="Рисунок 12" descr="мышление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5206" y="5214950"/>
            <a:ext cx="2000264" cy="1028261"/>
          </a:xfrm>
          <a:prstGeom prst="rect">
            <a:avLst/>
          </a:prstGeom>
        </p:spPr>
      </p:pic>
      <p:sp>
        <p:nvSpPr>
          <p:cNvPr id="11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5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-32" y="2571744"/>
            <a:ext cx="9144000" cy="523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НОВЫЕ ЗАДАЧИ -&gt; НОВОЕ МЫШЛЕНИЕ</a:t>
            </a:r>
            <a:endParaRPr lang="ru-RU" sz="28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29</a:t>
            </a:fld>
            <a:endParaRPr sz="800"/>
          </a:p>
        </p:txBody>
      </p:sp>
      <p:sp>
        <p:nvSpPr>
          <p:cNvPr id="12" name="Прямоугольник 3"/>
          <p:cNvSpPr txBox="1"/>
          <p:nvPr/>
        </p:nvSpPr>
        <p:spPr>
          <a:xfrm>
            <a:off x="500098" y="4510173"/>
            <a:ext cx="9144000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000" dirty="0" smtClean="0"/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500098" y="3960694"/>
            <a:ext cx="9144000" cy="18158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НОВЫЙ ПОДХОД, МЫШЛЕНИЕ</a:t>
            </a: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/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 </a:t>
            </a:r>
            <a:r>
              <a:rPr lang="ru-RU" sz="1600" b="1" dirty="0" smtClean="0">
                <a:sym typeface="Verdana"/>
              </a:rPr>
              <a:t>РЕЗУЛЬТАТ: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en-US" sz="1600" b="1" dirty="0" smtClean="0">
              <a:sym typeface="Verdana"/>
            </a:endParaRP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ПОИСК РЕШЕНИЙ</a:t>
            </a:r>
            <a:endParaRPr lang="ru-RU" sz="2800" dirty="0" smtClean="0"/>
          </a:p>
        </p:txBody>
      </p:sp>
      <p:pic>
        <p:nvPicPr>
          <p:cNvPr id="13" name="Рисунок 12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6248" y="4786322"/>
            <a:ext cx="1428760" cy="1428760"/>
          </a:xfrm>
          <a:prstGeom prst="rect">
            <a:avLst/>
          </a:prstGeom>
        </p:spPr>
      </p:pic>
      <p:pic>
        <p:nvPicPr>
          <p:cNvPr id="15" name="Рисунок 14" descr="мышление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15206" y="5214950"/>
            <a:ext cx="2000264" cy="1028261"/>
          </a:xfrm>
          <a:prstGeom prst="rect">
            <a:avLst/>
          </a:prstGeom>
        </p:spPr>
      </p:pic>
      <p:sp>
        <p:nvSpPr>
          <p:cNvPr id="11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6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ТЕСТИРОВАНИЕ  УЧАСТНИКОВ</a:t>
            </a:r>
            <a:endParaRPr sz="2400"/>
          </a:p>
        </p:txBody>
      </p:sp>
      <p:sp>
        <p:nvSpPr>
          <p:cNvPr id="5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3</a:t>
            </a:fld>
            <a:endParaRPr sz="800"/>
          </a:p>
        </p:txBody>
      </p:sp>
      <p:sp>
        <p:nvSpPr>
          <p:cNvPr id="8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pic>
        <p:nvPicPr>
          <p:cNvPr id="7" name="Рисунок 6" descr="тестирование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43372" y="3357562"/>
            <a:ext cx="4004084" cy="2768926"/>
          </a:xfrm>
          <a:prstGeom prst="rect">
            <a:avLst/>
          </a:prstGeom>
        </p:spPr>
      </p:pic>
      <p:sp>
        <p:nvSpPr>
          <p:cNvPr id="10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219075" y="2413000"/>
            <a:ext cx="7772400" cy="15001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 b="1">
                <a:solidFill>
                  <a:srgbClr val="1F497D"/>
                </a:solidFill>
              </a:defRPr>
            </a:lvl1pPr>
          </a:lstStyle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ВХОДНОЕ</a:t>
            </a:r>
          </a:p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ТЕСТИРОВАНИЕ</a:t>
            </a:r>
            <a:b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" name="Picture 2" descr="Picture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64945" y="5664803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r>
              <a:rPr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0 </a:t>
            </a:r>
            <a:r>
              <a:rPr b="1">
                <a:latin typeface="Verdana" pitchFamily="34" charset="0"/>
                <a:ea typeface="Verdana" pitchFamily="34" charset="0"/>
                <a:cs typeface="Verdana" pitchFamily="34" charset="0"/>
              </a:rPr>
              <a:t>минут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30</a:t>
            </a:fld>
            <a:endParaRPr sz="800"/>
          </a:p>
        </p:txBody>
      </p:sp>
      <p:pic>
        <p:nvPicPr>
          <p:cNvPr id="9" name="Рисунок 8" descr="мышление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3754" y="5286388"/>
            <a:ext cx="1315964" cy="1000132"/>
          </a:xfrm>
          <a:prstGeom prst="rect">
            <a:avLst/>
          </a:prstGeom>
        </p:spPr>
      </p:pic>
      <p:pic>
        <p:nvPicPr>
          <p:cNvPr id="10" name="Рисунок 9" descr="мышление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15206" y="5214950"/>
            <a:ext cx="2000264" cy="1028261"/>
          </a:xfrm>
          <a:prstGeom prst="rect">
            <a:avLst/>
          </a:prstGeom>
        </p:spPr>
      </p:pic>
      <p:sp>
        <p:nvSpPr>
          <p:cNvPr id="12" name="Прямоугольник 3"/>
          <p:cNvSpPr txBox="1"/>
          <p:nvPr/>
        </p:nvSpPr>
        <p:spPr>
          <a:xfrm>
            <a:off x="-32" y="2571744"/>
            <a:ext cx="9144000" cy="1569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dirty="0" smtClean="0">
                <a:sym typeface="Verdana"/>
              </a:rPr>
              <a:t>НОВЫЙ ПОДХОД</a:t>
            </a: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3200" b="1" dirty="0" smtClean="0">
              <a:sym typeface="Verdana"/>
            </a:endParaRP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dirty="0" smtClean="0">
                <a:sym typeface="Verdana"/>
              </a:rPr>
              <a:t>НОВОЕ МЫШЛЕНИЕ</a:t>
            </a:r>
          </a:p>
        </p:txBody>
      </p:sp>
      <p:sp>
        <p:nvSpPr>
          <p:cNvPr id="13" name="Стрелка вниз 12"/>
          <p:cNvSpPr/>
          <p:nvPr/>
        </p:nvSpPr>
        <p:spPr>
          <a:xfrm>
            <a:off x="4301682" y="3143248"/>
            <a:ext cx="48463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6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31</a:t>
            </a:fld>
            <a:endParaRPr sz="800"/>
          </a:p>
        </p:txBody>
      </p:sp>
      <p:pic>
        <p:nvPicPr>
          <p:cNvPr id="9" name="Рисунок 8" descr="мышление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3754" y="5286388"/>
            <a:ext cx="1315964" cy="1000132"/>
          </a:xfrm>
          <a:prstGeom prst="rect">
            <a:avLst/>
          </a:prstGeom>
        </p:spPr>
      </p:pic>
      <p:pic>
        <p:nvPicPr>
          <p:cNvPr id="10" name="Рисунок 9" descr="мышление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15206" y="5214950"/>
            <a:ext cx="2000264" cy="1028261"/>
          </a:xfrm>
          <a:prstGeom prst="rect">
            <a:avLst/>
          </a:prstGeom>
        </p:spPr>
      </p:pic>
      <p:sp>
        <p:nvSpPr>
          <p:cNvPr id="12" name="Прямоугольник 3"/>
          <p:cNvSpPr txBox="1"/>
          <p:nvPr/>
        </p:nvSpPr>
        <p:spPr>
          <a:xfrm>
            <a:off x="-32" y="2571744"/>
            <a:ext cx="9144000" cy="255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dirty="0" smtClean="0">
                <a:sym typeface="Verdana"/>
              </a:rPr>
              <a:t>НОВЫЙ ПОДХОД</a:t>
            </a: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3200" b="1" dirty="0" smtClean="0">
              <a:sym typeface="Verdana"/>
            </a:endParaRP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dirty="0" smtClean="0">
                <a:sym typeface="Verdana"/>
              </a:rPr>
              <a:t>НОВОЕ МЫШЛЕНИЕ</a:t>
            </a: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dirty="0" smtClean="0">
                <a:sym typeface="Verdana"/>
              </a:rPr>
              <a:t/>
            </a:r>
            <a:br>
              <a:rPr lang="ru-RU" sz="3200" b="1" dirty="0" smtClean="0">
                <a:sym typeface="Verdana"/>
              </a:rPr>
            </a:br>
            <a:r>
              <a:rPr lang="ru-RU" sz="3200" b="1" dirty="0" smtClean="0">
                <a:sym typeface="Verdana"/>
              </a:rPr>
              <a:t>НОВЫЕ ДЕЙСТВИЯ</a:t>
            </a:r>
            <a:endParaRPr lang="en-US" sz="3200" b="1" dirty="0" smtClean="0">
              <a:sym typeface="Verdana"/>
            </a:endParaRPr>
          </a:p>
        </p:txBody>
      </p:sp>
      <p:sp>
        <p:nvSpPr>
          <p:cNvPr id="13" name="Стрелка вниз 12"/>
          <p:cNvSpPr/>
          <p:nvPr/>
        </p:nvSpPr>
        <p:spPr>
          <a:xfrm>
            <a:off x="4301682" y="3143248"/>
            <a:ext cx="48463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/>
          <p:cNvSpPr/>
          <p:nvPr/>
        </p:nvSpPr>
        <p:spPr>
          <a:xfrm>
            <a:off x="4301682" y="4143380"/>
            <a:ext cx="48463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7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32</a:t>
            </a:fld>
            <a:endParaRPr sz="800"/>
          </a:p>
        </p:txBody>
      </p:sp>
      <p:pic>
        <p:nvPicPr>
          <p:cNvPr id="9" name="Рисунок 8" descr="мышление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3754" y="5286388"/>
            <a:ext cx="1315964" cy="1000132"/>
          </a:xfrm>
          <a:prstGeom prst="rect">
            <a:avLst/>
          </a:prstGeom>
        </p:spPr>
      </p:pic>
      <p:pic>
        <p:nvPicPr>
          <p:cNvPr id="10" name="Рисунок 9" descr="мышление 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15206" y="5214950"/>
            <a:ext cx="2000264" cy="1028261"/>
          </a:xfrm>
          <a:prstGeom prst="rect">
            <a:avLst/>
          </a:prstGeom>
        </p:spPr>
      </p:pic>
      <p:sp>
        <p:nvSpPr>
          <p:cNvPr id="12" name="Прямоугольник 3"/>
          <p:cNvSpPr txBox="1"/>
          <p:nvPr/>
        </p:nvSpPr>
        <p:spPr>
          <a:xfrm>
            <a:off x="-32" y="2571744"/>
            <a:ext cx="9144000" cy="35394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dirty="0" smtClean="0">
                <a:sym typeface="Verdana"/>
              </a:rPr>
              <a:t>НОВЫЙ ПОДХОД</a:t>
            </a: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3200" b="1" dirty="0" smtClean="0">
              <a:sym typeface="Verdana"/>
            </a:endParaRP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dirty="0" smtClean="0">
                <a:sym typeface="Verdana"/>
              </a:rPr>
              <a:t>НОВОЕ МЫШЛЕНИЕ</a:t>
            </a: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dirty="0" smtClean="0">
                <a:sym typeface="Verdana"/>
              </a:rPr>
              <a:t/>
            </a:r>
            <a:br>
              <a:rPr lang="ru-RU" sz="3200" b="1" dirty="0" smtClean="0">
                <a:sym typeface="Verdana"/>
              </a:rPr>
            </a:br>
            <a:r>
              <a:rPr lang="ru-RU" sz="3200" b="1" dirty="0" smtClean="0">
                <a:sym typeface="Verdana"/>
              </a:rPr>
              <a:t>НОВЫЕ ДЕЙСТВИЯ</a:t>
            </a: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3200" b="1" dirty="0" smtClean="0">
              <a:sym typeface="Verdana"/>
            </a:endParaRP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dirty="0" smtClean="0">
                <a:sym typeface="Verdana"/>
              </a:rPr>
              <a:t>НОВЫЕ РЕЗУЛЬТАТЫ</a:t>
            </a:r>
            <a:endParaRPr lang="en-US" sz="3200" b="1" dirty="0" smtClean="0">
              <a:sym typeface="Verdana"/>
            </a:endParaRPr>
          </a:p>
        </p:txBody>
      </p:sp>
      <p:sp>
        <p:nvSpPr>
          <p:cNvPr id="13" name="Стрелка вниз 12"/>
          <p:cNvSpPr/>
          <p:nvPr/>
        </p:nvSpPr>
        <p:spPr>
          <a:xfrm>
            <a:off x="4301682" y="3143248"/>
            <a:ext cx="48463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 вниз 10"/>
          <p:cNvSpPr/>
          <p:nvPr/>
        </p:nvSpPr>
        <p:spPr>
          <a:xfrm>
            <a:off x="4301682" y="4143380"/>
            <a:ext cx="48463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7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8" name="Стрелка вниз 17"/>
          <p:cNvSpPr/>
          <p:nvPr/>
        </p:nvSpPr>
        <p:spPr>
          <a:xfrm>
            <a:off x="4286248" y="5143512"/>
            <a:ext cx="484632" cy="4286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1000100" y="1852566"/>
            <a:ext cx="7072362" cy="28623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spcAft>
                <a:spcPts val="1200"/>
              </a:spcAft>
            </a:pP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УБЕДИТЬ ЧЛЕНОВ БРИГАДЫ ПЕРЕД ВЫПОЛНЕНИЕМ РАБОТ В НЕОБХОДИМОСТИ РАБОТАТЬ БЕЗОПАСНО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endParaRPr lang="ru-RU" sz="2400" b="1" dirty="0" smtClean="0">
              <a:latin typeface="Verdana"/>
              <a:ea typeface="Verdana"/>
              <a:cs typeface="Verdana"/>
              <a:sym typeface="Verdana"/>
            </a:endParaRPr>
          </a:p>
          <a:p>
            <a:pPr>
              <a:spcAft>
                <a:spcPts val="1200"/>
              </a:spcAft>
              <a:buFont typeface="Arial" pitchFamily="34" charset="0"/>
              <a:buChar char="•"/>
            </a:pPr>
            <a:endParaRPr lang="ru-RU" sz="2400" b="1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33</a:t>
            </a:fld>
            <a:endParaRPr sz="800"/>
          </a:p>
        </p:txBody>
      </p:sp>
      <p:pic>
        <p:nvPicPr>
          <p:cNvPr id="7" name="Picture 2" descr="Picture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64945" y="5664803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/>
              <a:t>2</a:t>
            </a:r>
            <a:r>
              <a:rPr b="1" smtClean="0"/>
              <a:t>0 </a:t>
            </a:r>
            <a:r>
              <a:rPr b="1"/>
              <a:t>минут</a:t>
            </a:r>
          </a:p>
        </p:txBody>
      </p:sp>
      <p:sp>
        <p:nvSpPr>
          <p:cNvPr id="11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РАБОТА В ГРУППАХ</a:t>
            </a:r>
            <a:endParaRPr sz="2400"/>
          </a:p>
        </p:txBody>
      </p:sp>
      <p:sp>
        <p:nvSpPr>
          <p:cNvPr id="12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pic>
        <p:nvPicPr>
          <p:cNvPr id="10" name="Рисунок 9" descr="роль руководителя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05306" y="4929198"/>
            <a:ext cx="1581470" cy="137587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1571604" y="2000240"/>
            <a:ext cx="7429488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457200" indent="-457200">
              <a:buFont typeface="+mj-lt"/>
              <a:buAutoNum type="arabicPeriod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МНЕНИЕ ЭКСПЕРТОВ</a:t>
            </a:r>
            <a:br>
              <a:rPr lang="ru-RU" sz="2800" dirty="0" smtClean="0"/>
            </a:br>
            <a:endParaRPr lang="ru-RU" sz="2800" dirty="0" smtClean="0"/>
          </a:p>
          <a:p>
            <a:pPr marL="457200" indent="-457200">
              <a:buFont typeface="+mj-lt"/>
              <a:buAutoNum type="arabicPeriod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КОММЕНТАРИИ  МОДЕРАТОРА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34</a:t>
            </a:fld>
            <a:endParaRPr sz="800"/>
          </a:p>
        </p:txBody>
      </p:sp>
      <p:sp>
        <p:nvSpPr>
          <p:cNvPr id="9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ПОДВЕДЕНИЕ ИТОГОВ РАБОТЫ В ГРУППАХ</a:t>
            </a:r>
            <a:endParaRPr sz="2400"/>
          </a:p>
        </p:txBody>
      </p:sp>
      <p:sp>
        <p:nvSpPr>
          <p:cNvPr id="10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pic>
        <p:nvPicPr>
          <p:cNvPr id="7" name="Рисунок 6" descr="эксперты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7132" y="4597773"/>
            <a:ext cx="2081082" cy="168874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857224" y="1857364"/>
            <a:ext cx="9144000" cy="4201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Основные 5 причин несчастных </a:t>
            </a:r>
            <a:b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 случаев в ОАО «РЖД»</a:t>
            </a:r>
          </a:p>
          <a:p>
            <a:pPr lvl="0">
              <a:buFont typeface="Arial" pitchFamily="34" charset="0"/>
              <a:buChar char="•"/>
            </a:pPr>
            <a:endParaRPr lang="ru-RU" sz="2800" b="1" dirty="0" smtClean="0">
              <a:latin typeface="Verdana"/>
              <a:ea typeface="Verdana"/>
              <a:cs typeface="Verdana"/>
              <a:sym typeface="Verdana"/>
            </a:endParaRPr>
          </a:p>
          <a:p>
            <a:pPr lvl="0">
              <a:buFont typeface="Arial" pitchFamily="34" charset="0"/>
              <a:buChar char="•"/>
            </a:pP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Как бы вы могли предотвратить те</a:t>
            </a:r>
            <a:b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 опасные ситуации, которые </a:t>
            </a:r>
            <a:b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 происходили в вашей работе, </a:t>
            </a:r>
            <a:b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 с вами, или вашими коллегами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4100" b="1" dirty="0" smtClean="0">
              <a:sym typeface="Verdana"/>
            </a:endParaRP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000" dirty="0" smtClean="0"/>
          </a:p>
        </p:txBody>
      </p:sp>
      <p:sp>
        <p:nvSpPr>
          <p:cNvPr id="7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35</a:t>
            </a:fld>
            <a:endParaRPr sz="800"/>
          </a:p>
        </p:txBody>
      </p:sp>
      <p:sp>
        <p:nvSpPr>
          <p:cNvPr id="10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1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РАБОТА  В  РАБОЧЕЙ ТЕТРАДИ</a:t>
            </a:r>
            <a:endParaRPr sz="2400"/>
          </a:p>
        </p:txBody>
      </p:sp>
      <p:pic>
        <p:nvPicPr>
          <p:cNvPr id="9" name="Рисунок 8" descr="запишите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4" y="5045905"/>
            <a:ext cx="1214966" cy="1240615"/>
          </a:xfrm>
          <a:prstGeom prst="rect">
            <a:avLst/>
          </a:prstGeom>
        </p:spPr>
      </p:pic>
      <p:pic>
        <p:nvPicPr>
          <p:cNvPr id="12" name="Picture 2" descr="Picture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64945" y="5664803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/>
              <a:t>1</a:t>
            </a:r>
            <a:r>
              <a:rPr b="1" smtClean="0"/>
              <a:t>0 </a:t>
            </a:r>
            <a:r>
              <a:rPr b="1"/>
              <a:t>минут</a:t>
            </a:r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71470" y="125282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ЗАПИШИТЕ  В  РАБОЧЕЙ ТЕТРАДИ  стр. 18</a:t>
            </a:r>
            <a:endParaRPr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2571744"/>
            <a:ext cx="9144000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РОЛЬ  РУКОВОДИТЕЛЯ</a:t>
            </a:r>
            <a:br>
              <a:rPr lang="ru-RU" sz="2800" dirty="0" smtClean="0"/>
            </a:br>
            <a:r>
              <a:rPr lang="ru-RU" sz="2800" dirty="0" smtClean="0"/>
              <a:t>В  ОБЕСПЕЧЕНИИ  БЕЗОПАСНОСТИ </a:t>
            </a:r>
            <a:br>
              <a:rPr lang="ru-RU" sz="2800" dirty="0" smtClean="0"/>
            </a:br>
            <a:r>
              <a:rPr lang="ru-RU" sz="2800" dirty="0" smtClean="0"/>
              <a:t>ПРОИЗВОДСТВЕННЫХ  ПРОЦЕССОВ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36</a:t>
            </a:fld>
            <a:endParaRPr sz="800"/>
          </a:p>
        </p:txBody>
      </p:sp>
      <p:sp>
        <p:nvSpPr>
          <p:cNvPr id="7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ОБСУЖДЕНИЕ</a:t>
            </a:r>
            <a:endParaRPr sz="2400"/>
          </a:p>
        </p:txBody>
      </p:sp>
      <p:pic>
        <p:nvPicPr>
          <p:cNvPr id="11" name="Рисунок 10" descr="роль руководителя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2264" y="4929197"/>
            <a:ext cx="1581470" cy="137587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1714480" y="2571744"/>
            <a:ext cx="9144000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ПОДВЕДЕНИЕ  ИТОГОВ  ДНЯ</a:t>
            </a:r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800" dirty="0" smtClean="0"/>
          </a:p>
          <a:p>
            <a:pPr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ЗАДАНИЕ  ПО  ИТОГАМ  ДНЯ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37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ПОДВЕДЕНИЕ ИТОГОВ ДНЯ</a:t>
            </a:r>
            <a:endParaRPr sz="2400"/>
          </a:p>
        </p:txBody>
      </p:sp>
      <p:pic>
        <p:nvPicPr>
          <p:cNvPr id="7" name="Рисунок 6" descr="экперт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5206" y="4721209"/>
            <a:ext cx="1143008" cy="166391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2561582"/>
            <a:ext cx="9144000" cy="2246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СПАСИБО ЗА РАБОТУ СЕГОДНЯ</a:t>
            </a: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800" dirty="0" smtClean="0"/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 ДО ЗАВТРА, НАЧАЛО В 9.30</a:t>
            </a:r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800" dirty="0" smtClean="0"/>
          </a:p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ПРИХОДИТЕ ВОВРЕМЯ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38</a:t>
            </a:fld>
            <a:endParaRPr sz="800"/>
          </a:p>
        </p:txBody>
      </p:sp>
      <p:pic>
        <p:nvPicPr>
          <p:cNvPr id="7" name="Рисунок 6" descr="часы 9.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48116" y="4857760"/>
            <a:ext cx="1500198" cy="1500198"/>
          </a:xfrm>
          <a:prstGeom prst="rect">
            <a:avLst/>
          </a:prstGeom>
        </p:spPr>
      </p:pic>
      <p:sp>
        <p:nvSpPr>
          <p:cNvPr id="10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1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ОКОНЧАНИЕ ПЕРВОГО ДНЯ</a:t>
            </a:r>
            <a:endParaRPr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1714544" y="1857364"/>
            <a:ext cx="9144000" cy="2323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САМООЦЕНКА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ПРЕДЛОЖЕНИЯ  ПО  </a:t>
            </a:r>
            <a:br>
              <a:rPr lang="ru-RU" sz="2800" dirty="0" smtClean="0"/>
            </a:br>
            <a:r>
              <a:rPr lang="ru-RU" sz="2800" dirty="0" smtClean="0"/>
              <a:t> ПОВЫШЕНИЮ   УРОВНЯ</a:t>
            </a:r>
            <a:br>
              <a:rPr lang="ru-RU" sz="2800" dirty="0" smtClean="0"/>
            </a:br>
            <a:r>
              <a:rPr lang="ru-RU" sz="2800" dirty="0" smtClean="0"/>
              <a:t> БЕЗОПАСНОСТИ </a:t>
            </a:r>
            <a:br>
              <a:rPr lang="ru-RU" sz="2800" dirty="0" smtClean="0"/>
            </a:br>
            <a:r>
              <a:rPr lang="ru-RU" sz="2800" dirty="0" smtClean="0"/>
              <a:t> НА РАБОЧЕМ МЕСТЕ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39</a:t>
            </a:fld>
            <a:endParaRPr sz="800"/>
          </a:p>
        </p:txBody>
      </p:sp>
      <p:sp>
        <p:nvSpPr>
          <p:cNvPr id="14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5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ИТОГИ ВЫПОЛНЕНИЯ ДОМАШНЕГО ЗАДАНИЯ</a:t>
            </a:r>
            <a:endParaRPr sz="2400"/>
          </a:p>
        </p:txBody>
      </p:sp>
      <p:pic>
        <p:nvPicPr>
          <p:cNvPr id="7" name="Рисунок 6" descr="списком 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5140" y="4877780"/>
            <a:ext cx="2024050" cy="140873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1571668" y="2551699"/>
            <a:ext cx="9144000" cy="1877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dirty="0" smtClean="0"/>
              <a:t>ЦЕЛЬ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dirty="0" smtClean="0"/>
              <a:t>ЗАДАЧИ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dirty="0" smtClean="0"/>
              <a:t>НАЗНАЧЕНИЕ</a:t>
            </a:r>
            <a:endParaRPr sz="3200"/>
          </a:p>
        </p:txBody>
      </p:sp>
      <p:sp>
        <p:nvSpPr>
          <p:cNvPr id="6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4</a:t>
            </a:fld>
            <a:endParaRPr sz="800"/>
          </a:p>
        </p:txBody>
      </p:sp>
      <p:pic>
        <p:nvPicPr>
          <p:cNvPr id="8" name="Рисунок 7" descr="задачи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9924" y="4572009"/>
            <a:ext cx="2843976" cy="1714511"/>
          </a:xfrm>
          <a:prstGeom prst="rect">
            <a:avLst/>
          </a:prstGeom>
        </p:spPr>
      </p:pic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ВСТУПИТЕЛЬНОЕ  СЛОВО</a:t>
            </a:r>
            <a:endParaRPr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40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pic>
        <p:nvPicPr>
          <p:cNvPr id="7" name="image54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4744" y="3643314"/>
            <a:ext cx="4434198" cy="2643206"/>
          </a:xfrm>
          <a:prstGeom prst="rect">
            <a:avLst/>
          </a:prstGeom>
        </p:spPr>
      </p:pic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ВЫПОЛНЕНИЕ  КЕЙСОВ</a:t>
            </a:r>
            <a:endParaRPr sz="2400"/>
          </a:p>
        </p:txBody>
      </p:sp>
      <p:sp>
        <p:nvSpPr>
          <p:cNvPr id="6" name="Прямоугольник 3"/>
          <p:cNvSpPr txBox="1"/>
          <p:nvPr/>
        </p:nvSpPr>
        <p:spPr>
          <a:xfrm>
            <a:off x="1571636" y="1251414"/>
            <a:ext cx="7429520" cy="267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spcAft>
                <a:spcPts val="600"/>
              </a:spcAft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ВЫПОЛНИТЕ  ЗАДАНИЯ</a:t>
            </a:r>
            <a:br>
              <a:rPr lang="ru-RU" sz="2800" dirty="0" smtClean="0"/>
            </a:br>
            <a:r>
              <a:rPr lang="ru-RU" sz="2800" dirty="0" smtClean="0"/>
              <a:t>В  </a:t>
            </a:r>
            <a:r>
              <a:rPr lang="ru-RU" sz="2800" smtClean="0"/>
              <a:t>СООТВЕТСТВИИ  С</a:t>
            </a:r>
            <a:br>
              <a:rPr lang="ru-RU" sz="2800" smtClean="0"/>
            </a:br>
            <a:r>
              <a:rPr lang="ru-RU" sz="2800" smtClean="0"/>
              <a:t>ПРЕДЛОЖЕННЫМИ</a:t>
            </a:r>
            <a:br>
              <a:rPr lang="ru-RU" sz="2800" smtClean="0"/>
            </a:br>
            <a:r>
              <a:rPr lang="ru-RU" sz="2800" smtClean="0"/>
              <a:t>СИТУАЦИЯМИ</a:t>
            </a:r>
            <a:r>
              <a:rPr lang="ru-RU" sz="3200" dirty="0" smtClean="0"/>
              <a:t/>
            </a:r>
            <a:br>
              <a:rPr lang="ru-RU" sz="3200" dirty="0" smtClean="0"/>
            </a:b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2400" dirty="0" smtClean="0"/>
          </a:p>
        </p:txBody>
      </p:sp>
      <p:pic>
        <p:nvPicPr>
          <p:cNvPr id="11" name="Picture 2" descr="Picture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64945" y="5664803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/>
              <a:t>3</a:t>
            </a:r>
            <a:r>
              <a:rPr b="1" smtClean="0"/>
              <a:t>0 </a:t>
            </a:r>
            <a:r>
              <a:rPr b="1"/>
              <a:t>минут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41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ПРЕЗЕНТАЦИЯ  ВСЕМ  УЧАСТНИКАМ</a:t>
            </a:r>
            <a:endParaRPr sz="2400"/>
          </a:p>
        </p:txBody>
      </p:sp>
      <p:sp>
        <p:nvSpPr>
          <p:cNvPr id="6" name="Прямоугольник 3"/>
          <p:cNvSpPr txBox="1"/>
          <p:nvPr/>
        </p:nvSpPr>
        <p:spPr>
          <a:xfrm>
            <a:off x="428596" y="1251414"/>
            <a:ext cx="8572560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spcAft>
                <a:spcPts val="600"/>
              </a:spcAft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РЕЗУЛЬТАТЫ  ВЫПОЛНЕНИЯ  </a:t>
            </a:r>
            <a:r>
              <a:rPr lang="ru-RU" sz="2800" dirty="0" smtClean="0"/>
              <a:t>ЗАДАНИЯ</a:t>
            </a:r>
            <a:br>
              <a:rPr lang="ru-RU" sz="2800" dirty="0" smtClean="0"/>
            </a:br>
            <a:r>
              <a:rPr lang="ru-RU" sz="3200" dirty="0" smtClean="0"/>
              <a:t/>
            </a:r>
            <a:br>
              <a:rPr lang="ru-RU" sz="3200" dirty="0" smtClean="0"/>
            </a:br>
            <a:endParaRPr lang="ru-RU" sz="2400" dirty="0" smtClean="0"/>
          </a:p>
        </p:txBody>
      </p:sp>
      <p:pic>
        <p:nvPicPr>
          <p:cNvPr id="11" name="Рисунок 10" descr="опасности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10404" y="4643446"/>
            <a:ext cx="1690686" cy="1690686"/>
          </a:xfrm>
          <a:prstGeom prst="rect">
            <a:avLst/>
          </a:prstGeom>
        </p:spPr>
      </p:pic>
      <p:sp>
        <p:nvSpPr>
          <p:cNvPr id="12" name="Прямоугольник 3"/>
          <p:cNvSpPr txBox="1"/>
          <p:nvPr/>
        </p:nvSpPr>
        <p:spPr>
          <a:xfrm>
            <a:off x="928662" y="1857364"/>
            <a:ext cx="9144000" cy="5678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spcAft>
                <a:spcPts val="6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Описание  ситуации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Что  было нарушено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Каковы причины  данных</a:t>
            </a:r>
            <a:br>
              <a:rPr lang="ru-RU" sz="2800" dirty="0" smtClean="0"/>
            </a:br>
            <a:r>
              <a:rPr lang="ru-RU" sz="2800" dirty="0" smtClean="0"/>
              <a:t> нарушений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Какие  последствия  данных</a:t>
            </a:r>
            <a:br>
              <a:rPr lang="ru-RU" sz="2800" dirty="0" smtClean="0"/>
            </a:br>
            <a:r>
              <a:rPr lang="ru-RU" sz="2800" dirty="0" smtClean="0"/>
              <a:t> нарушений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Что необходимо</a:t>
            </a:r>
            <a:br>
              <a:rPr lang="ru-RU" sz="2800" dirty="0" smtClean="0"/>
            </a:br>
            <a:r>
              <a:rPr lang="ru-RU" sz="2800" dirty="0" smtClean="0"/>
              <a:t> предпринять  для  чтобы</a:t>
            </a:r>
            <a:br>
              <a:rPr lang="ru-RU" sz="2800" dirty="0" smtClean="0"/>
            </a:br>
            <a:r>
              <a:rPr lang="ru-RU" sz="2800" dirty="0" smtClean="0"/>
              <a:t> исключить  в  дальнейшем </a:t>
            </a:r>
            <a:endParaRPr lang="ru-RU" sz="2800" dirty="0" smtClean="0"/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800" dirty="0" smtClean="0"/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8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42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ПРОСМОТР  УЧЕБНОГО  ФИЛЬМА</a:t>
            </a:r>
            <a:endParaRPr sz="2400"/>
          </a:p>
        </p:txBody>
      </p:sp>
      <p:pic>
        <p:nvPicPr>
          <p:cNvPr id="6" name="Рисунок 5" descr="кино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0938" y="1500174"/>
            <a:ext cx="4389954" cy="420886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42929" y="3375031"/>
            <a:ext cx="7772409" cy="17684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>
                <a:solidFill>
                  <a:srgbClr val="1F497D"/>
                </a:solidFill>
              </a:defRPr>
            </a:lvl1pPr>
          </a:lstStyle>
          <a:p>
            <a:pPr marL="0" indent="0"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ЗАДАНИЕ</a:t>
            </a:r>
            <a:b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   НА</a:t>
            </a:r>
          </a:p>
          <a:p>
            <a:pPr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ПЕРЕРЫВ №4</a:t>
            </a:r>
          </a:p>
          <a:p>
            <a:pPr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стр. 20 РТ</a:t>
            </a:r>
            <a:endParaRPr lang="ru-RU" sz="24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752" name="Рисунок 2" descr="Рисунок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209742" y="2709547"/>
            <a:ext cx="3291216" cy="3291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3" name="Picture 2" descr="Picture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06949" y="5715016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43</a:t>
            </a:fld>
            <a:endParaRPr sz="800"/>
          </a:p>
        </p:txBody>
      </p:sp>
      <p:pic>
        <p:nvPicPr>
          <p:cNvPr id="14" name="Рисунок 13" descr="1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-71462"/>
            <a:ext cx="9144000" cy="1000132"/>
          </a:xfrm>
          <a:prstGeom prst="rect">
            <a:avLst/>
          </a:prstGeom>
        </p:spPr>
      </p:pic>
      <p:sp>
        <p:nvSpPr>
          <p:cNvPr id="15" name="Прямоугольник 3"/>
          <p:cNvSpPr txBox="1">
            <a:spLocks/>
          </p:cNvSpPr>
          <p:nvPr/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lang="ru-R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ВТОРОЙ  ДЕНЬ</a:t>
            </a:r>
            <a:endParaRPr kumimoji="0" lang="ru-RU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70426" y="6589183"/>
            <a:ext cx="5530334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ts val="400"/>
              </a:spcBef>
              <a:defRPr sz="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sz="900">
                <a:latin typeface="Verdana" pitchFamily="34" charset="0"/>
                <a:ea typeface="Verdana" pitchFamily="34" charset="0"/>
                <a:cs typeface="Verdana" pitchFamily="34" charset="0"/>
              </a:rPr>
              <a:t>| </a:t>
            </a:r>
            <a:r>
              <a:rPr lang="ru-RU" sz="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ОЦЕНОЧНАЯ </a:t>
            </a:r>
            <a:r>
              <a:rPr lang="ru-RU" sz="900" baseline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СЕССИЯ  ПО ОХРАНЕ ТРУДА ДЛЯ РУКОВОДИТЕЛЕЙ СРЕДНЕГО ЗВЕНА</a:t>
            </a:r>
            <a:endParaRPr sz="9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ПЕРЕРЫВ</a:t>
            </a:r>
            <a:endParaRPr sz="2400"/>
          </a:p>
        </p:txBody>
      </p:sp>
      <p:sp>
        <p:nvSpPr>
          <p:cNvPr id="18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r>
              <a:rPr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0 </a:t>
            </a:r>
            <a:r>
              <a:rPr b="1">
                <a:latin typeface="Verdana" pitchFamily="34" charset="0"/>
                <a:ea typeface="Verdana" pitchFamily="34" charset="0"/>
                <a:cs typeface="Verdana" pitchFamily="34" charset="0"/>
              </a:rPr>
              <a:t>минут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-32" y="2772791"/>
            <a:ext cx="914400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dirty="0" smtClean="0"/>
              <a:t>ОПИСАНИЕ ИГРЫ</a:t>
            </a:r>
          </a:p>
        </p:txBody>
      </p:sp>
      <p:sp>
        <p:nvSpPr>
          <p:cNvPr id="6" name="Прямоугольник 3"/>
          <p:cNvSpPr txBox="1"/>
          <p:nvPr/>
        </p:nvSpPr>
        <p:spPr>
          <a:xfrm>
            <a:off x="928662" y="3357562"/>
            <a:ext cx="8215338" cy="2123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В игре участвуют 4 команды. 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Каждой команде необходимо склеить из бумаги и раскрасить</a:t>
            </a:r>
            <a:br>
              <a:rPr lang="ru-RU" sz="1200" b="1" dirty="0" smtClean="0">
                <a:sym typeface="Verdana"/>
              </a:rPr>
            </a:br>
            <a:r>
              <a:rPr lang="ru-RU" sz="1200" b="1" dirty="0" smtClean="0">
                <a:sym typeface="Verdana"/>
              </a:rPr>
              <a:t>макет полувагона за отведенное время - 30 минут. 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Полувагон состоит из корпуса, в форме параллелепипеда, 2-х двухосных тележек </a:t>
            </a:r>
            <a:r>
              <a:rPr lang="ru-RU" sz="1200" b="1" smtClean="0">
                <a:sym typeface="Verdana"/>
              </a:rPr>
              <a:t>и сцепных устройств. </a:t>
            </a:r>
            <a:endParaRPr lang="ru-RU" sz="1200" b="1" dirty="0" smtClean="0">
              <a:sym typeface="Verdana"/>
            </a:endParaRP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Изготовление всех деталей происходит по шаблону. 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Для изготовления используются ножницы и клей. 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Каждая команда получает шаблон и ножницы. 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2 команды получают клей, а 2 другие - цветные карандаши для раскрашивания вагона. </a:t>
            </a:r>
            <a:br>
              <a:rPr lang="ru-RU" sz="1200" b="1" dirty="0" smtClean="0">
                <a:sym typeface="Verdana"/>
              </a:rPr>
            </a:br>
            <a:r>
              <a:rPr lang="ru-RU" sz="1200" b="1" dirty="0" smtClean="0">
                <a:sym typeface="Verdana"/>
              </a:rPr>
              <a:t>В процессе изготовления необходимо использовать все 4 предмета: </a:t>
            </a:r>
            <a:br>
              <a:rPr lang="ru-RU" sz="1200" b="1" dirty="0" smtClean="0">
                <a:sym typeface="Verdana"/>
              </a:rPr>
            </a:br>
            <a:r>
              <a:rPr lang="ru-RU" sz="1200" b="1" dirty="0" smtClean="0">
                <a:sym typeface="Verdana"/>
              </a:rPr>
              <a:t>шаблон, цветные карандаши, ножницы и клей.  </a:t>
            </a:r>
            <a:endParaRPr lang="ru-RU" sz="12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44</a:t>
            </a:fld>
            <a:endParaRPr sz="8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1714544" y="3286124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400" dirty="0" smtClean="0"/>
          </a:p>
        </p:txBody>
      </p:sp>
      <p:sp>
        <p:nvSpPr>
          <p:cNvPr id="11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2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ДЕЛОВАЯ  ИГРА</a:t>
            </a:r>
            <a:endParaRPr sz="2400"/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0" y="1329630"/>
            <a:ext cx="9144000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ОРГАНИЗАЦИЯ  И  ПРОВЕДЕНИЕ</a:t>
            </a:r>
            <a:br>
              <a:rPr lang="ru-RU" sz="2800" dirty="0" smtClean="0"/>
            </a:br>
            <a:r>
              <a:rPr lang="ru-RU" sz="2800" dirty="0" smtClean="0"/>
              <a:t>БЕЗОПАСНЫХ</a:t>
            </a:r>
            <a:br>
              <a:rPr lang="ru-RU" sz="2800" dirty="0" smtClean="0"/>
            </a:br>
            <a:r>
              <a:rPr lang="ru-RU" sz="2800" dirty="0" smtClean="0"/>
              <a:t>ПРОЦЕССОВ  И  ВЗАИМОДЕЙСТВИЙ</a:t>
            </a:r>
          </a:p>
        </p:txBody>
      </p:sp>
      <p:pic>
        <p:nvPicPr>
          <p:cNvPr id="13" name="Рисунок 12" descr="организация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5206" y="5438194"/>
            <a:ext cx="1278970" cy="99120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928662" y="3357562"/>
            <a:ext cx="8215338" cy="2308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Одна команда может одновременно использовать в процессе не более 3-х предметов.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Для оценки уровня безопасности в процессе изготовления полувагона используются баллы безопасности. 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Начальное количество баллов безопасности для каждой команды - 20.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Для обеспечения  безопасности в процессе изготовления используются правила безопасности. 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За каждое нарушение правил безопасности группа экспертов снимает 1 (один) балл из начального количества баллов. 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За нарушение правил безопасности бригадиром группа экспертов снимает 2 (два) балла из начального количества баллов. </a:t>
            </a:r>
          </a:p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b="1" dirty="0" smtClean="0">
                <a:sym typeface="Verdana"/>
              </a:rPr>
              <a:t>Если баллы безопасности заканчиваются, то их количество принимает </a:t>
            </a:r>
            <a:br>
              <a:rPr lang="ru-RU" sz="1200" b="1" dirty="0" smtClean="0">
                <a:sym typeface="Verdana"/>
              </a:rPr>
            </a:br>
            <a:r>
              <a:rPr lang="ru-RU" sz="1200" b="1" dirty="0" smtClean="0">
                <a:sym typeface="Verdana"/>
              </a:rPr>
              <a:t>отрицательное  значение.</a:t>
            </a:r>
            <a:endParaRPr lang="ru-RU" sz="12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45</a:t>
            </a:fld>
            <a:endParaRPr sz="800"/>
          </a:p>
        </p:txBody>
      </p:sp>
      <p:sp>
        <p:nvSpPr>
          <p:cNvPr id="11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2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ДЕЛОВАЯ  ИГРА</a:t>
            </a:r>
            <a:endParaRPr sz="2400"/>
          </a:p>
        </p:txBody>
      </p:sp>
      <p:sp>
        <p:nvSpPr>
          <p:cNvPr id="13" name="Прямоугольник 3"/>
          <p:cNvSpPr txBox="1"/>
          <p:nvPr/>
        </p:nvSpPr>
        <p:spPr>
          <a:xfrm>
            <a:off x="-32" y="2772791"/>
            <a:ext cx="914400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dirty="0" smtClean="0"/>
              <a:t>ОПИСАНИЕ ИГРЫ (ПРОДОЛЖЕНИЕ)</a:t>
            </a:r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0" y="1329630"/>
            <a:ext cx="9144000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ОРГАНИЗАЦИЯ  И  ПРОВЕДЕНИЕ</a:t>
            </a:r>
            <a:br>
              <a:rPr lang="ru-RU" sz="2800" dirty="0" smtClean="0"/>
            </a:br>
            <a:r>
              <a:rPr lang="ru-RU" sz="2800" dirty="0" smtClean="0"/>
              <a:t>БЕЗОПАСНЫХ</a:t>
            </a:r>
            <a:br>
              <a:rPr lang="ru-RU" sz="2800" dirty="0" smtClean="0"/>
            </a:br>
            <a:r>
              <a:rPr lang="ru-RU" sz="2800" dirty="0" smtClean="0"/>
              <a:t>ПРОЦЕССОВ  И  ВЗАИМОДЕЙСТВИЙ</a:t>
            </a:r>
          </a:p>
        </p:txBody>
      </p:sp>
      <p:pic>
        <p:nvPicPr>
          <p:cNvPr id="14" name="Рисунок 13" descr="организация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5206" y="5438194"/>
            <a:ext cx="1278970" cy="99120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928662" y="3357562"/>
            <a:ext cx="8215338" cy="21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00" b="1" dirty="0" smtClean="0">
                <a:sym typeface="Verdana"/>
              </a:rPr>
              <a:t>1. </a:t>
            </a:r>
            <a:r>
              <a:rPr lang="ru-RU" sz="1050" b="1" dirty="0" smtClean="0">
                <a:sym typeface="Verdana"/>
              </a:rPr>
              <a:t>Знать имена и обращаться по именам к игрокам своей команды.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2. Выбрать бригадира любым способом.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3. Каждому участнику команды необходимо собрать или приклеить, как минимум, одну деталь.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4. Брать клей и клеить можно только в перчатках.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5. Ножницы можно передавать только безопасным способом.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6. Обращаться с просьбами и вопросами к другой команде можно только в сигнальном жилете. 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7. Команды разделены между собой железнодорожными путями, поэтому для общения с другими командами </a:t>
            </a:r>
            <a:r>
              <a:rPr lang="ru-RU" sz="1050" b="1" smtClean="0">
                <a:sym typeface="Verdana"/>
              </a:rPr>
              <a:t>необходимо использовать </a:t>
            </a:r>
            <a:r>
              <a:rPr lang="ru-RU" sz="1050" b="1" dirty="0" smtClean="0">
                <a:sym typeface="Verdana"/>
              </a:rPr>
              <a:t>безопасные переходы.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8. Жилет можно передавать только через зону безопасности.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9. Доступ в зону безопасности осуществляется по безопасным переходам.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10. Одновременно в зоне безопасности может находиться только один человек.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11. В случае нарушения правил безопасности, бригадир обязан объявить об этом словами: «Произошло нарушение правил безопасности». </a:t>
            </a:r>
            <a:endParaRPr lang="ru-RU" sz="105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46</a:t>
            </a:fld>
            <a:endParaRPr sz="800"/>
          </a:p>
        </p:txBody>
      </p:sp>
      <p:pic>
        <p:nvPicPr>
          <p:cNvPr id="9" name="Рисунок 8" descr="организация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5206" y="5438194"/>
            <a:ext cx="1278970" cy="991202"/>
          </a:xfrm>
          <a:prstGeom prst="rect">
            <a:avLst/>
          </a:prstGeom>
        </p:spPr>
      </p:pic>
      <p:sp>
        <p:nvSpPr>
          <p:cNvPr id="10" name="Прямоугольник 3"/>
          <p:cNvSpPr txBox="1"/>
          <p:nvPr/>
        </p:nvSpPr>
        <p:spPr>
          <a:xfrm>
            <a:off x="1714544" y="3286124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400" dirty="0" smtClean="0"/>
          </a:p>
        </p:txBody>
      </p:sp>
      <p:pic>
        <p:nvPicPr>
          <p:cNvPr id="11" name="Picture 2" descr="Picture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85720" y="5715016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4"/>
          <p:cNvSpPr txBox="1"/>
          <p:nvPr/>
        </p:nvSpPr>
        <p:spPr>
          <a:xfrm>
            <a:off x="1012164" y="6000768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/>
              <a:t> 30 минут</a:t>
            </a:r>
            <a:endParaRPr b="1"/>
          </a:p>
        </p:txBody>
      </p:sp>
      <p:sp>
        <p:nvSpPr>
          <p:cNvPr id="13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ДЕЛОВАЯ  ИГРА</a:t>
            </a:r>
            <a:endParaRPr sz="2400"/>
          </a:p>
        </p:txBody>
      </p:sp>
      <p:sp>
        <p:nvSpPr>
          <p:cNvPr id="15" name="Прямоугольник 3"/>
          <p:cNvSpPr txBox="1"/>
          <p:nvPr/>
        </p:nvSpPr>
        <p:spPr>
          <a:xfrm>
            <a:off x="-32" y="2772791"/>
            <a:ext cx="914400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dirty="0" smtClean="0"/>
              <a:t>ПРАВИЛА  БЕЗОПАСНОСТИ</a:t>
            </a:r>
          </a:p>
        </p:txBody>
      </p:sp>
      <p:sp>
        <p:nvSpPr>
          <p:cNvPr id="16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7" name="Прямоугольник 3"/>
          <p:cNvSpPr txBox="1"/>
          <p:nvPr/>
        </p:nvSpPr>
        <p:spPr>
          <a:xfrm>
            <a:off x="0" y="1329630"/>
            <a:ext cx="9144000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ОРГАНИЗАЦИЯ  И  ПРОВЕДЕНИЕ</a:t>
            </a:r>
            <a:br>
              <a:rPr lang="ru-RU" sz="2800" dirty="0" smtClean="0"/>
            </a:br>
            <a:r>
              <a:rPr lang="ru-RU" sz="2800" dirty="0" smtClean="0"/>
              <a:t>БЕЗОПАСНЫХ</a:t>
            </a:r>
            <a:br>
              <a:rPr lang="ru-RU" sz="2800" dirty="0" smtClean="0"/>
            </a:br>
            <a:r>
              <a:rPr lang="ru-RU" sz="2800" dirty="0" smtClean="0"/>
              <a:t>ПРОЦЕССОВ  И  ВЗАИМОДЕЙСТВИЙ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928662" y="3357562"/>
            <a:ext cx="8215338" cy="2192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00" b="1" dirty="0" smtClean="0">
                <a:sym typeface="Verdana"/>
              </a:rPr>
              <a:t>1. </a:t>
            </a:r>
            <a:r>
              <a:rPr lang="ru-RU" sz="1050" b="1" dirty="0" smtClean="0">
                <a:sym typeface="Verdana"/>
              </a:rPr>
              <a:t>Знать имена и обращаться по именам к игрокам своей команды.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2. Выбрать бригадира любым способом.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3. Каждому участнику команды необходимо собрать или приклеить, как минимум, одну деталь.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4. Брать клей и клеить можно только в перчатках.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5. Ножницы можно передавать только безопасным способом.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6. Обращаться с просьбами и вопросами к другой команде можно только в сигнальном жилете. 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7. Команды разделены между собой железнодорожными путями, поэтому для общения с другими командами необходимо использовать безопасные переходы.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8. Жилет можно передавать только через зону безопасности.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9. Доступ в зону безопасности осуществляется по безопасным переходам.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10. Одновременно в зоне безопасности может находиться только один человек. </a:t>
            </a:r>
          </a:p>
          <a:p>
            <a:pPr marL="228600" indent="-228600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050" b="1" dirty="0" smtClean="0">
                <a:sym typeface="Verdana"/>
              </a:rPr>
              <a:t>11. В случае нарушения правил безопасности, бригадир обязан объявить об этом словами: «Произошло нарушение правил безопасности». </a:t>
            </a:r>
            <a:endParaRPr lang="ru-RU" sz="105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47</a:t>
            </a:fld>
            <a:endParaRPr sz="8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1714544" y="3286124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400" dirty="0" smtClean="0"/>
          </a:p>
        </p:txBody>
      </p:sp>
      <p:sp>
        <p:nvSpPr>
          <p:cNvPr id="13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ДЕЛОВАЯ  ИГРА</a:t>
            </a:r>
            <a:endParaRPr sz="2400"/>
          </a:p>
        </p:txBody>
      </p:sp>
      <p:sp>
        <p:nvSpPr>
          <p:cNvPr id="15" name="Прямоугольник 3"/>
          <p:cNvSpPr txBox="1"/>
          <p:nvPr/>
        </p:nvSpPr>
        <p:spPr>
          <a:xfrm>
            <a:off x="-32" y="2772791"/>
            <a:ext cx="914400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dirty="0" smtClean="0"/>
              <a:t>ПРАВИЛА  БЕЗОПАСНОСТИ</a:t>
            </a:r>
          </a:p>
        </p:txBody>
      </p:sp>
      <p:sp>
        <p:nvSpPr>
          <p:cNvPr id="16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pic>
        <p:nvPicPr>
          <p:cNvPr id="14" name="Рисунок 13" descr="timer 30mi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5929330"/>
            <a:ext cx="1714500" cy="495300"/>
          </a:xfrm>
          <a:prstGeom prst="rect">
            <a:avLst/>
          </a:prstGeom>
        </p:spPr>
      </p:pic>
      <p:sp>
        <p:nvSpPr>
          <p:cNvPr id="12" name="Прямоугольник 3"/>
          <p:cNvSpPr txBox="1"/>
          <p:nvPr/>
        </p:nvSpPr>
        <p:spPr>
          <a:xfrm>
            <a:off x="0" y="1329630"/>
            <a:ext cx="9144000" cy="1384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dirty="0" smtClean="0"/>
              <a:t>ОРГАНИЗАЦИЯ  И  ПРОВЕДЕНИЕ</a:t>
            </a:r>
            <a:br>
              <a:rPr lang="ru-RU" sz="2800" dirty="0" smtClean="0"/>
            </a:br>
            <a:r>
              <a:rPr lang="ru-RU" sz="2800" dirty="0" smtClean="0"/>
              <a:t>БЕЗОПАСНЫХ</a:t>
            </a:r>
            <a:br>
              <a:rPr lang="ru-RU" sz="2800" dirty="0" smtClean="0"/>
            </a:br>
            <a:r>
              <a:rPr lang="ru-RU" sz="2800" dirty="0" smtClean="0"/>
              <a:t>ПРОЦЕССОВ  И  ВЗАИМОДЕЙСТВИЙ</a:t>
            </a:r>
          </a:p>
        </p:txBody>
      </p:sp>
      <p:pic>
        <p:nvPicPr>
          <p:cNvPr id="11" name="Рисунок 10" descr="организация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15206" y="5438194"/>
            <a:ext cx="1278970" cy="99120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48</a:t>
            </a:fld>
            <a:endParaRPr sz="8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2428868"/>
            <a:ext cx="9144000" cy="1015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6000" dirty="0" smtClean="0"/>
              <a:t>ИГРА  ОКОНЧЕНА</a:t>
            </a:r>
          </a:p>
        </p:txBody>
      </p:sp>
      <p:pic>
        <p:nvPicPr>
          <p:cNvPr id="13" name="Рисунок 12" descr="часы 00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2" y="5572140"/>
            <a:ext cx="1556661" cy="876401"/>
          </a:xfrm>
          <a:prstGeom prst="rect">
            <a:avLst/>
          </a:prstGeom>
        </p:spPr>
      </p:pic>
      <p:sp>
        <p:nvSpPr>
          <p:cNvPr id="11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2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ДЕЛОВАЯ  ИГРА</a:t>
            </a:r>
            <a:endParaRPr sz="2400"/>
          </a:p>
        </p:txBody>
      </p:sp>
      <p:pic>
        <p:nvPicPr>
          <p:cNvPr id="14" name="Рисунок 13" descr="организация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15206" y="5438194"/>
            <a:ext cx="1278970" cy="99120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42929" y="3375031"/>
            <a:ext cx="7772409" cy="183991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000" b="1">
                <a:solidFill>
                  <a:srgbClr val="1F497D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ЗАДАНИЕ</a:t>
            </a:r>
            <a:b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 НА</a:t>
            </a:r>
          </a:p>
          <a:p>
            <a:pPr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ПЕРЕРЫВ №5</a:t>
            </a:r>
          </a:p>
          <a:p>
            <a:pPr>
              <a:spcBef>
                <a:spcPts val="0"/>
              </a:spcBef>
              <a:buNone/>
            </a:pPr>
            <a:r>
              <a:rPr lang="ru-RU" sz="2400" dirty="0" smtClean="0">
                <a:solidFill>
                  <a:schemeClr val="tx1"/>
                </a:solidFill>
                <a:latin typeface="Verdana"/>
                <a:ea typeface="Verdana"/>
                <a:cs typeface="Verdana"/>
                <a:sym typeface="Verdana"/>
              </a:rPr>
              <a:t> стр. 21 РТ</a:t>
            </a:r>
          </a:p>
          <a:p>
            <a:pPr>
              <a:lnSpc>
                <a:spcPct val="80000"/>
              </a:lnSpc>
              <a:buNone/>
            </a:pPr>
            <a:endParaRPr lang="ru-RU" sz="2400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49</a:t>
            </a:fld>
            <a:endParaRPr sz="800"/>
          </a:p>
        </p:txBody>
      </p:sp>
      <p:pic>
        <p:nvPicPr>
          <p:cNvPr id="14" name="Рисунок 13" descr="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71462"/>
            <a:ext cx="9144000" cy="1000132"/>
          </a:xfrm>
          <a:prstGeom prst="rect">
            <a:avLst/>
          </a:prstGeom>
        </p:spPr>
      </p:pic>
      <p:pic>
        <p:nvPicPr>
          <p:cNvPr id="13" name="Рисунок 3" descr="Рисунок 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000628" y="2714620"/>
            <a:ext cx="2428892" cy="3216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Picture 2" descr="Picture 2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306949" y="5715016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Прямоугольник 3"/>
          <p:cNvSpPr txBox="1">
            <a:spLocks/>
          </p:cNvSpPr>
          <p:nvPr/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lang="ru-R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ВТОРОЙ  ДЕНЬ</a:t>
            </a:r>
            <a:endParaRPr kumimoji="0" lang="ru-RU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Text Box 15"/>
          <p:cNvSpPr txBox="1"/>
          <p:nvPr/>
        </p:nvSpPr>
        <p:spPr>
          <a:xfrm>
            <a:off x="470426" y="6589183"/>
            <a:ext cx="5530334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ts val="400"/>
              </a:spcBef>
              <a:defRPr sz="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sz="900">
                <a:latin typeface="Verdana" pitchFamily="34" charset="0"/>
                <a:ea typeface="Verdana" pitchFamily="34" charset="0"/>
                <a:cs typeface="Verdana" pitchFamily="34" charset="0"/>
              </a:rPr>
              <a:t>| </a:t>
            </a:r>
            <a:r>
              <a:rPr lang="ru-RU" sz="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ОЦЕНОЧНАЯ </a:t>
            </a:r>
            <a:r>
              <a:rPr lang="ru-RU" sz="900" baseline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СЕССИЯ  ПО ОХРАНЕ ТРУДА ДЛЯ РУКОВОДИТЕЛЕЙ СРЕДНЕГО ЗВЕНА</a:t>
            </a:r>
            <a:endParaRPr sz="9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ОБЕД</a:t>
            </a:r>
            <a:endParaRPr sz="24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час</a:t>
            </a:r>
            <a:endParaRPr b="1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1571604" y="2560594"/>
            <a:ext cx="9144000" cy="1231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dirty="0" smtClean="0"/>
              <a:t>ПОРЯДОК  ПРОВЕДЕНИЯ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dirty="0" smtClean="0"/>
              <a:t>СОДЕРЖАНИЕ  ОБУЧЕНИЯ</a:t>
            </a:r>
          </a:p>
        </p:txBody>
      </p:sp>
      <p:sp>
        <p:nvSpPr>
          <p:cNvPr id="6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5</a:t>
            </a:fld>
            <a:endParaRPr sz="800"/>
          </a:p>
        </p:txBody>
      </p:sp>
      <p:pic>
        <p:nvPicPr>
          <p:cNvPr id="7" name="Рисунок 6" descr="обучение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6380" y="4143379"/>
            <a:ext cx="2857520" cy="2143141"/>
          </a:xfrm>
          <a:prstGeom prst="rect">
            <a:avLst/>
          </a:prstGeom>
        </p:spPr>
      </p:pic>
      <p:sp>
        <p:nvSpPr>
          <p:cNvPr id="9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ВСТУПИТЕЛЬНОЕ  СЛОВО</a:t>
            </a:r>
            <a:endParaRPr sz="2400"/>
          </a:p>
        </p:txBody>
      </p:sp>
      <p:sp>
        <p:nvSpPr>
          <p:cNvPr id="10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1000164" y="1857364"/>
            <a:ext cx="9144000" cy="2831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ГЛАВНЫЙ ИТОГ ДЕЛОВОЙ ИГРЫ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sym typeface="Verdana"/>
              </a:rPr>
              <a:t>НАЗОВИТЕ ТРИ ФАКТОРА,</a:t>
            </a:r>
            <a:br>
              <a:rPr lang="ru-RU" sz="2800" b="1" dirty="0" smtClean="0">
                <a:sym typeface="Verdana"/>
              </a:rPr>
            </a:br>
            <a:r>
              <a:rPr lang="ru-RU" sz="2800" b="1" dirty="0" smtClean="0">
                <a:sym typeface="Verdana"/>
              </a:rPr>
              <a:t> КОТОРЫЕ  ПОЗВОЛЯТ  ВАМ  ВЛИЯТЬ</a:t>
            </a:r>
            <a:br>
              <a:rPr lang="ru-RU" sz="2800" b="1" dirty="0" smtClean="0">
                <a:sym typeface="Verdana"/>
              </a:rPr>
            </a:br>
            <a:r>
              <a:rPr lang="ru-RU" sz="2800" b="1" dirty="0" smtClean="0">
                <a:sym typeface="Verdana"/>
              </a:rPr>
              <a:t> НА  ПОВЫШЕНИЕ  БЕЗОПАСНОСТИ</a:t>
            </a:r>
            <a:br>
              <a:rPr lang="ru-RU" sz="2800" b="1" dirty="0" smtClean="0">
                <a:sym typeface="Verdana"/>
              </a:rPr>
            </a:br>
            <a:r>
              <a:rPr lang="ru-RU" sz="2800" b="1" dirty="0" smtClean="0">
                <a:sym typeface="Verdana"/>
              </a:rPr>
              <a:t> ПРОИЗВОДСТВЕННЫХ</a:t>
            </a:r>
            <a:br>
              <a:rPr lang="ru-RU" sz="2800" b="1" dirty="0" smtClean="0">
                <a:sym typeface="Verdana"/>
              </a:rPr>
            </a:br>
            <a:r>
              <a:rPr lang="ru-RU" sz="2800" b="1" dirty="0" smtClean="0">
                <a:sym typeface="Verdana"/>
              </a:rPr>
              <a:t> ПРОЦЕССОВ</a:t>
            </a:r>
            <a:endParaRPr lang="ru-RU" sz="28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50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ОБСУЖДЕНИЕ  ИТОГОВ  </a:t>
            </a:r>
            <a:r>
              <a:rPr lang="ru-RU" sz="2400" smtClean="0"/>
              <a:t>ДЕЛОВОЙ  ИГРЫ</a:t>
            </a:r>
            <a:endParaRPr sz="2400"/>
          </a:p>
        </p:txBody>
      </p:sp>
      <p:pic>
        <p:nvPicPr>
          <p:cNvPr id="11" name="Рисунок 10" descr="организация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15206" y="5438194"/>
            <a:ext cx="1278970" cy="99120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357298"/>
            <a:ext cx="914400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ctr"/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ШАГОВ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К ОСОЗНАННОЙ БЕЗОПАСНОСТИ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51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ОСОЗНАННАЯ  БЕЗОПАСНОСТЬ</a:t>
            </a:r>
            <a:endParaRPr sz="2400"/>
          </a:p>
        </p:txBody>
      </p:sp>
      <p:sp>
        <p:nvSpPr>
          <p:cNvPr id="7" name="Прямоугольник 3"/>
          <p:cNvSpPr txBox="1"/>
          <p:nvPr/>
        </p:nvSpPr>
        <p:spPr>
          <a:xfrm>
            <a:off x="1357290" y="3000372"/>
            <a:ext cx="7215238" cy="37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latin typeface="Arial Black" pitchFamily="34" charset="0"/>
              </a:rPr>
              <a:t>1.  ОСТАНОВИСЬ</a:t>
            </a:r>
          </a:p>
          <a:p>
            <a:pPr marL="457200" indent="-457200">
              <a:spcAft>
                <a:spcPts val="600"/>
              </a:spcAft>
            </a:pPr>
            <a:endParaRPr lang="ru-RU" sz="2400" b="1" dirty="0">
              <a:latin typeface="Arial Black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357298"/>
            <a:ext cx="914400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ctr"/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ШАГОВ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К ОСОЗНАННОЙ БЕЗОПАСНОСТИ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52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ОСОЗНАННАЯ  БЕЗОПАСНОСТЬ</a:t>
            </a:r>
            <a:endParaRPr sz="2400"/>
          </a:p>
        </p:txBody>
      </p:sp>
      <p:sp>
        <p:nvSpPr>
          <p:cNvPr id="7" name="Прямоугольник 3"/>
          <p:cNvSpPr txBox="1"/>
          <p:nvPr/>
        </p:nvSpPr>
        <p:spPr>
          <a:xfrm>
            <a:off x="1357290" y="3000372"/>
            <a:ext cx="7215238" cy="37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1.  </a:t>
            </a:r>
            <a:r>
              <a:rPr lang="ru-RU" sz="2400" b="1" dirty="0" smtClean="0">
                <a:latin typeface="Arial Black" pitchFamily="34" charset="0"/>
              </a:rPr>
              <a:t>ОСТАНОВИСЬ</a:t>
            </a:r>
          </a:p>
          <a:p>
            <a:pPr marL="457200" indent="-457200">
              <a:spcAft>
                <a:spcPts val="600"/>
              </a:spcAft>
            </a:pPr>
            <a:endParaRPr lang="ru-RU" sz="2400" b="1" dirty="0">
              <a:latin typeface="Arial Black" pitchFamily="34" charset="0"/>
            </a:endParaRPr>
          </a:p>
        </p:txBody>
      </p:sp>
      <p:pic>
        <p:nvPicPr>
          <p:cNvPr id="12" name="Рисунок 11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2857496"/>
            <a:ext cx="571504" cy="5715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357298"/>
            <a:ext cx="914400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ctr"/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ШАГОВ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К ОСОЗНАННОЙ БЕЗОПАСНОСТИ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53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ОСОЗНАННАЯ  БЕЗОПАСНОСТЬ</a:t>
            </a:r>
            <a:endParaRPr sz="2400"/>
          </a:p>
        </p:txBody>
      </p:sp>
      <p:sp>
        <p:nvSpPr>
          <p:cNvPr id="7" name="Прямоугольник 3"/>
          <p:cNvSpPr txBox="1"/>
          <p:nvPr/>
        </p:nvSpPr>
        <p:spPr>
          <a:xfrm>
            <a:off x="1357290" y="3000372"/>
            <a:ext cx="7215238" cy="37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1.  </a:t>
            </a:r>
            <a:r>
              <a:rPr lang="ru-RU" sz="2400" b="1" dirty="0" smtClean="0">
                <a:latin typeface="Arial Black" pitchFamily="34" charset="0"/>
              </a:rPr>
              <a:t>ОСТАНОВИСЬ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latin typeface="Arial Black" pitchFamily="34" charset="0"/>
              </a:rPr>
              <a:t>2.  ПОСМОТРИ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ВСЕ  ВОЗМОЖНЫЕ ВАРИАНТЫ</a:t>
            </a:r>
          </a:p>
          <a:p>
            <a:pPr marL="457200" indent="-457200">
              <a:spcAft>
                <a:spcPts val="600"/>
              </a:spcAft>
            </a:pPr>
            <a:endParaRPr lang="ru-RU" sz="2400" b="1" dirty="0">
              <a:latin typeface="Arial Black" pitchFamily="34" charset="0"/>
            </a:endParaRPr>
          </a:p>
        </p:txBody>
      </p:sp>
      <p:pic>
        <p:nvPicPr>
          <p:cNvPr id="12" name="Рисунок 11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2857496"/>
            <a:ext cx="571504" cy="5715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357298"/>
            <a:ext cx="914400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ctr"/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ШАГОВ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К ОСОЗНАННОЙ БЕЗОПАСНОСТИ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54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ОСОЗНАННАЯ  БЕЗОПАСНОСТЬ</a:t>
            </a:r>
            <a:endParaRPr sz="2400"/>
          </a:p>
        </p:txBody>
      </p:sp>
      <p:sp>
        <p:nvSpPr>
          <p:cNvPr id="7" name="Прямоугольник 3"/>
          <p:cNvSpPr txBox="1"/>
          <p:nvPr/>
        </p:nvSpPr>
        <p:spPr>
          <a:xfrm>
            <a:off x="1357290" y="3000372"/>
            <a:ext cx="7215238" cy="37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1.  </a:t>
            </a:r>
            <a:r>
              <a:rPr lang="ru-RU" sz="2400" b="1" dirty="0" smtClean="0">
                <a:latin typeface="Arial Black" pitchFamily="34" charset="0"/>
              </a:rPr>
              <a:t>ОСТАНОВИСЬ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2.  </a:t>
            </a:r>
            <a:r>
              <a:rPr lang="ru-RU" sz="2400" b="1" dirty="0" smtClean="0">
                <a:latin typeface="Arial Black" pitchFamily="34" charset="0"/>
              </a:rPr>
              <a:t>ПОСМОТРИ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ВСЕ  ВОЗМОЖНЫЕ ВАРИАНТЫ</a:t>
            </a:r>
          </a:p>
          <a:p>
            <a:pPr marL="457200" indent="-457200">
              <a:spcAft>
                <a:spcPts val="600"/>
              </a:spcAft>
            </a:pPr>
            <a:endParaRPr lang="ru-RU" sz="2400" b="1" dirty="0">
              <a:latin typeface="Arial Black" pitchFamily="34" charset="0"/>
            </a:endParaRPr>
          </a:p>
        </p:txBody>
      </p:sp>
      <p:pic>
        <p:nvPicPr>
          <p:cNvPr id="15" name="Рисунок 14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3286124"/>
            <a:ext cx="571504" cy="571504"/>
          </a:xfrm>
          <a:prstGeom prst="rect">
            <a:avLst/>
          </a:prstGeom>
        </p:spPr>
      </p:pic>
      <p:pic>
        <p:nvPicPr>
          <p:cNvPr id="16" name="Рисунок 15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2857496"/>
            <a:ext cx="571504" cy="5715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357298"/>
            <a:ext cx="914400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ctr"/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ШАГОВ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К ОСОЗНАННОЙ БЕЗОПАСНОСТИ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55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ОСОЗНАННАЯ  БЕЗОПАСНОСТЬ</a:t>
            </a:r>
            <a:endParaRPr sz="2400"/>
          </a:p>
        </p:txBody>
      </p:sp>
      <p:sp>
        <p:nvSpPr>
          <p:cNvPr id="7" name="Прямоугольник 3"/>
          <p:cNvSpPr txBox="1"/>
          <p:nvPr/>
        </p:nvSpPr>
        <p:spPr>
          <a:xfrm>
            <a:off x="1357290" y="3000372"/>
            <a:ext cx="7215238" cy="37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1.  </a:t>
            </a:r>
            <a:r>
              <a:rPr lang="ru-RU" sz="2400" b="1" dirty="0" smtClean="0">
                <a:latin typeface="Arial Black" pitchFamily="34" charset="0"/>
              </a:rPr>
              <a:t>ОСТАНОВИСЬ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2.  </a:t>
            </a:r>
            <a:r>
              <a:rPr lang="ru-RU" sz="2400" b="1" dirty="0" smtClean="0">
                <a:latin typeface="Arial Black" pitchFamily="34" charset="0"/>
              </a:rPr>
              <a:t>ПОСМОТРИ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ВСЕ  ВОЗМОЖНЫЕ ВАРИАНТЫ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latin typeface="Arial Black" pitchFamily="34" charset="0"/>
              </a:rPr>
              <a:t>3.  ОЦЕНИ  ИХ  ПОСЛЕДСТВИЯ</a:t>
            </a:r>
          </a:p>
          <a:p>
            <a:pPr marL="457200" indent="-457200">
              <a:spcAft>
                <a:spcPts val="600"/>
              </a:spcAft>
            </a:pPr>
            <a:endParaRPr lang="ru-RU" sz="2400" b="1" dirty="0">
              <a:latin typeface="Arial Black" pitchFamily="34" charset="0"/>
            </a:endParaRPr>
          </a:p>
        </p:txBody>
      </p:sp>
      <p:pic>
        <p:nvPicPr>
          <p:cNvPr id="12" name="Рисунок 11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3286124"/>
            <a:ext cx="571504" cy="571504"/>
          </a:xfrm>
          <a:prstGeom prst="rect">
            <a:avLst/>
          </a:prstGeom>
        </p:spPr>
      </p:pic>
      <p:pic>
        <p:nvPicPr>
          <p:cNvPr id="14" name="Рисунок 13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2857496"/>
            <a:ext cx="571504" cy="5715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357298"/>
            <a:ext cx="914400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ctr"/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ШАГОВ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К ОСОЗНАННОЙ БЕЗОПАСНОСТИ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56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ОСОЗНАННАЯ  БЕЗОПАСНОСТЬ</a:t>
            </a:r>
            <a:endParaRPr sz="2400"/>
          </a:p>
        </p:txBody>
      </p:sp>
      <p:sp>
        <p:nvSpPr>
          <p:cNvPr id="7" name="Прямоугольник 3"/>
          <p:cNvSpPr txBox="1"/>
          <p:nvPr/>
        </p:nvSpPr>
        <p:spPr>
          <a:xfrm>
            <a:off x="1357290" y="3000372"/>
            <a:ext cx="7215238" cy="37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1.  </a:t>
            </a:r>
            <a:r>
              <a:rPr lang="ru-RU" sz="2400" b="1" dirty="0" smtClean="0">
                <a:latin typeface="Arial Black" pitchFamily="34" charset="0"/>
              </a:rPr>
              <a:t>ОСТАНОВИСЬ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2.  </a:t>
            </a:r>
            <a:r>
              <a:rPr lang="ru-RU" sz="2400" b="1" dirty="0" smtClean="0">
                <a:latin typeface="Arial Black" pitchFamily="34" charset="0"/>
              </a:rPr>
              <a:t>ПОСМОТРИ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ВСЕ  ВОЗМОЖНЫЕ ВАРИАНТЫ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3.  </a:t>
            </a:r>
            <a:r>
              <a:rPr lang="ru-RU" sz="2400" b="1" dirty="0" smtClean="0">
                <a:latin typeface="Arial Black" pitchFamily="34" charset="0"/>
              </a:rPr>
              <a:t>ОЦЕНИ  ИХ  ПОСЛЕДСТВИЯ</a:t>
            </a:r>
            <a:endParaRPr lang="ru-RU" sz="2400" b="1" dirty="0">
              <a:latin typeface="Arial Black" pitchFamily="34" charset="0"/>
            </a:endParaRPr>
          </a:p>
        </p:txBody>
      </p:sp>
      <p:pic>
        <p:nvPicPr>
          <p:cNvPr id="12" name="Рисунок 11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3286124"/>
            <a:ext cx="571504" cy="571504"/>
          </a:xfrm>
          <a:prstGeom prst="rect">
            <a:avLst/>
          </a:prstGeom>
        </p:spPr>
      </p:pic>
      <p:pic>
        <p:nvPicPr>
          <p:cNvPr id="14" name="Рисунок 13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2857496"/>
            <a:ext cx="571504" cy="571504"/>
          </a:xfrm>
          <a:prstGeom prst="rect">
            <a:avLst/>
          </a:prstGeom>
        </p:spPr>
      </p:pic>
      <p:pic>
        <p:nvPicPr>
          <p:cNvPr id="13" name="Рисунок 12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4071942"/>
            <a:ext cx="571504" cy="5715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357298"/>
            <a:ext cx="914400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ctr"/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ШАГОВ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К ОСОЗНАННОЙ БЕЗОПАСНОСТИ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57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ОСОЗНАННАЯ  БЕЗОПАСНОСТЬ</a:t>
            </a:r>
            <a:endParaRPr sz="2400"/>
          </a:p>
        </p:txBody>
      </p:sp>
      <p:sp>
        <p:nvSpPr>
          <p:cNvPr id="7" name="Прямоугольник 3"/>
          <p:cNvSpPr txBox="1"/>
          <p:nvPr/>
        </p:nvSpPr>
        <p:spPr>
          <a:xfrm>
            <a:off x="1357290" y="3000372"/>
            <a:ext cx="7215238" cy="37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1.  </a:t>
            </a:r>
            <a:r>
              <a:rPr lang="ru-RU" sz="2400" b="1" dirty="0" smtClean="0">
                <a:latin typeface="Arial Black" pitchFamily="34" charset="0"/>
              </a:rPr>
              <a:t>ОСТАНОВИСЬ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2.  </a:t>
            </a:r>
            <a:r>
              <a:rPr lang="ru-RU" sz="2400" b="1" dirty="0" smtClean="0">
                <a:latin typeface="Arial Black" pitchFamily="34" charset="0"/>
              </a:rPr>
              <a:t>ПОСМОТРИ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ВСЕ  ВОЗМОЖНЫЕ ВАРИАНТЫ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3.  </a:t>
            </a:r>
            <a:r>
              <a:rPr lang="ru-RU" sz="2400" b="1" dirty="0" smtClean="0">
                <a:latin typeface="Arial Black" pitchFamily="34" charset="0"/>
              </a:rPr>
              <a:t>ОЦЕНИ  ИХ  ПОСЛЕДСТВИЯ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latin typeface="Arial Black" pitchFamily="34" charset="0"/>
              </a:rPr>
              <a:t>4.  ВЫБЕРИ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БЕЗОПАСНЫЙ  ВАРИАНТ</a:t>
            </a:r>
          </a:p>
        </p:txBody>
      </p:sp>
      <p:pic>
        <p:nvPicPr>
          <p:cNvPr id="12" name="Рисунок 11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3286124"/>
            <a:ext cx="571504" cy="571504"/>
          </a:xfrm>
          <a:prstGeom prst="rect">
            <a:avLst/>
          </a:prstGeom>
        </p:spPr>
      </p:pic>
      <p:pic>
        <p:nvPicPr>
          <p:cNvPr id="14" name="Рисунок 13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2857496"/>
            <a:ext cx="571504" cy="571504"/>
          </a:xfrm>
          <a:prstGeom prst="rect">
            <a:avLst/>
          </a:prstGeom>
        </p:spPr>
      </p:pic>
      <p:pic>
        <p:nvPicPr>
          <p:cNvPr id="13" name="Рисунок 12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4071942"/>
            <a:ext cx="571504" cy="5715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357298"/>
            <a:ext cx="914400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ctr"/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ШАГОВ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К ОСОЗНАННОЙ БЕЗОПАСНОСТИ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58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ОСОЗНАННАЯ  БЕЗОПАСНОСТЬ</a:t>
            </a:r>
            <a:endParaRPr sz="2400"/>
          </a:p>
        </p:txBody>
      </p:sp>
      <p:sp>
        <p:nvSpPr>
          <p:cNvPr id="7" name="Прямоугольник 3"/>
          <p:cNvSpPr txBox="1"/>
          <p:nvPr/>
        </p:nvSpPr>
        <p:spPr>
          <a:xfrm>
            <a:off x="1357290" y="3000372"/>
            <a:ext cx="7215238" cy="37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1.  </a:t>
            </a:r>
            <a:r>
              <a:rPr lang="ru-RU" sz="2400" b="1" dirty="0" smtClean="0">
                <a:latin typeface="Arial Black" pitchFamily="34" charset="0"/>
              </a:rPr>
              <a:t>ОСТАНОВИСЬ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2.  </a:t>
            </a:r>
            <a:r>
              <a:rPr lang="ru-RU" sz="2400" b="1" dirty="0" smtClean="0">
                <a:latin typeface="Arial Black" pitchFamily="34" charset="0"/>
              </a:rPr>
              <a:t>ПОСМОТРИ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ВСЕ  ВОЗМОЖНЫЕ ВАРИАНТЫ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3.  </a:t>
            </a:r>
            <a:r>
              <a:rPr lang="ru-RU" sz="2400" b="1" dirty="0" smtClean="0">
                <a:latin typeface="Arial Black" pitchFamily="34" charset="0"/>
              </a:rPr>
              <a:t>ОЦЕНИ  ИХ  ПОСЛЕДСТВИЯ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4.  </a:t>
            </a:r>
            <a:r>
              <a:rPr lang="ru-RU" sz="2400" b="1" dirty="0" smtClean="0">
                <a:latin typeface="Arial Black" pitchFamily="34" charset="0"/>
              </a:rPr>
              <a:t>ВЫБЕРИ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БЕЗОПАСНЫЙ  ВАРИАНТ</a:t>
            </a:r>
          </a:p>
          <a:p>
            <a:pPr marL="457200" indent="-457200">
              <a:spcAft>
                <a:spcPts val="600"/>
              </a:spcAft>
            </a:pPr>
            <a:endParaRPr lang="ru-RU" sz="2400" b="1" dirty="0">
              <a:latin typeface="Arial Black" pitchFamily="34" charset="0"/>
            </a:endParaRPr>
          </a:p>
        </p:txBody>
      </p:sp>
      <p:pic>
        <p:nvPicPr>
          <p:cNvPr id="12" name="Рисунок 11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3286124"/>
            <a:ext cx="571504" cy="571504"/>
          </a:xfrm>
          <a:prstGeom prst="rect">
            <a:avLst/>
          </a:prstGeom>
        </p:spPr>
      </p:pic>
      <p:pic>
        <p:nvPicPr>
          <p:cNvPr id="14" name="Рисунок 13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2857496"/>
            <a:ext cx="571504" cy="571504"/>
          </a:xfrm>
          <a:prstGeom prst="rect">
            <a:avLst/>
          </a:prstGeom>
        </p:spPr>
      </p:pic>
      <p:pic>
        <p:nvPicPr>
          <p:cNvPr id="13" name="Рисунок 12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4071942"/>
            <a:ext cx="571504" cy="571504"/>
          </a:xfrm>
          <a:prstGeom prst="rect">
            <a:avLst/>
          </a:prstGeom>
        </p:spPr>
      </p:pic>
      <p:pic>
        <p:nvPicPr>
          <p:cNvPr id="15" name="Рисунок 14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4572008"/>
            <a:ext cx="571504" cy="5715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357298"/>
            <a:ext cx="914400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ctr"/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ШАГОВ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К ОСОЗНАННОЙ БЕЗОПАСНОСТИ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59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ОСОЗНАННАЯ  БЕЗОПАСНОСТЬ</a:t>
            </a:r>
            <a:endParaRPr sz="2400"/>
          </a:p>
        </p:txBody>
      </p:sp>
      <p:sp>
        <p:nvSpPr>
          <p:cNvPr id="7" name="Прямоугольник 3"/>
          <p:cNvSpPr txBox="1"/>
          <p:nvPr/>
        </p:nvSpPr>
        <p:spPr>
          <a:xfrm>
            <a:off x="1357290" y="3000372"/>
            <a:ext cx="7215238" cy="37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1.  </a:t>
            </a:r>
            <a:r>
              <a:rPr lang="ru-RU" sz="2400" b="1" dirty="0" smtClean="0">
                <a:latin typeface="Arial Black" pitchFamily="34" charset="0"/>
              </a:rPr>
              <a:t>ОСТАНОВИСЬ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2.  </a:t>
            </a:r>
            <a:r>
              <a:rPr lang="ru-RU" sz="2400" b="1" dirty="0" smtClean="0">
                <a:latin typeface="Arial Black" pitchFamily="34" charset="0"/>
              </a:rPr>
              <a:t>ПОСМОТРИ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ВСЕ  ВОЗМОЖНЫЕ ВАРИАНТЫ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3.  </a:t>
            </a:r>
            <a:r>
              <a:rPr lang="ru-RU" sz="2400" b="1" dirty="0" smtClean="0">
                <a:latin typeface="Arial Black" pitchFamily="34" charset="0"/>
              </a:rPr>
              <a:t>ОЦЕНИ  ИХ  ПОСЛЕДСТВИЯ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4.  </a:t>
            </a:r>
            <a:r>
              <a:rPr lang="ru-RU" sz="2400" b="1" dirty="0" smtClean="0">
                <a:latin typeface="Arial Black" pitchFamily="34" charset="0"/>
              </a:rPr>
              <a:t>ВЫБЕРИ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БЕЗОПАСНЫЙ  ВАРИАНТ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latin typeface="Arial Black" pitchFamily="34" charset="0"/>
              </a:rPr>
              <a:t>5.  РАБОТАЙ  БЕЗОПАСНО!</a:t>
            </a:r>
          </a:p>
          <a:p>
            <a:pPr marL="457200" indent="-457200">
              <a:spcAft>
                <a:spcPts val="600"/>
              </a:spcAft>
            </a:pPr>
            <a:endParaRPr lang="ru-RU" sz="2400" b="1" dirty="0">
              <a:latin typeface="Arial Black" pitchFamily="34" charset="0"/>
            </a:endParaRPr>
          </a:p>
        </p:txBody>
      </p:sp>
      <p:pic>
        <p:nvPicPr>
          <p:cNvPr id="12" name="Рисунок 11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3286124"/>
            <a:ext cx="571504" cy="571504"/>
          </a:xfrm>
          <a:prstGeom prst="rect">
            <a:avLst/>
          </a:prstGeom>
        </p:spPr>
      </p:pic>
      <p:pic>
        <p:nvPicPr>
          <p:cNvPr id="14" name="Рисунок 13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2857496"/>
            <a:ext cx="571504" cy="571504"/>
          </a:xfrm>
          <a:prstGeom prst="rect">
            <a:avLst/>
          </a:prstGeom>
        </p:spPr>
      </p:pic>
      <p:pic>
        <p:nvPicPr>
          <p:cNvPr id="13" name="Рисунок 12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4071942"/>
            <a:ext cx="571504" cy="571504"/>
          </a:xfrm>
          <a:prstGeom prst="rect">
            <a:avLst/>
          </a:prstGeom>
        </p:spPr>
      </p:pic>
      <p:pic>
        <p:nvPicPr>
          <p:cNvPr id="15" name="Рисунок 14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4572008"/>
            <a:ext cx="571504" cy="5715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Прямая соединительная линия 27"/>
          <p:cNvSpPr/>
          <p:nvPr/>
        </p:nvSpPr>
        <p:spPr>
          <a:xfrm>
            <a:off x="397777" y="2786051"/>
            <a:ext cx="3107428" cy="7"/>
          </a:xfrm>
          <a:prstGeom prst="line">
            <a:avLst/>
          </a:prstGeom>
          <a:ln>
            <a:solidFill>
              <a:srgbClr val="1F497D"/>
            </a:solidFill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60956" tIns="60956" rIns="60956" bIns="60956"/>
          <a:lstStyle/>
          <a:p>
            <a:endParaRPr/>
          </a:p>
        </p:txBody>
      </p:sp>
      <p:sp>
        <p:nvSpPr>
          <p:cNvPr id="2606" name="Прямоугольник 28"/>
          <p:cNvSpPr txBox="1"/>
          <p:nvPr/>
        </p:nvSpPr>
        <p:spPr>
          <a:xfrm>
            <a:off x="1207237" y="2071678"/>
            <a:ext cx="2717295" cy="326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7878" tIns="77878" rIns="77878" bIns="77878">
            <a:spAutoFit/>
          </a:bodyPr>
          <a:lstStyle>
            <a:lvl1pPr>
              <a:defRPr sz="11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Начинаем и заканчиваем вовремя </a:t>
            </a:r>
          </a:p>
        </p:txBody>
      </p:sp>
      <p:sp>
        <p:nvSpPr>
          <p:cNvPr id="2607" name="Прямоугольник 31"/>
          <p:cNvSpPr txBox="1"/>
          <p:nvPr/>
        </p:nvSpPr>
        <p:spPr>
          <a:xfrm>
            <a:off x="1221723" y="4857760"/>
            <a:ext cx="2893084" cy="495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7878" tIns="77878" rIns="77878" bIns="77878" anchor="ctr">
            <a:spAutoFit/>
          </a:bodyPr>
          <a:lstStyle/>
          <a:p>
            <a:pPr>
              <a:defRPr sz="1100">
                <a:latin typeface="Verdana"/>
                <a:ea typeface="Verdana"/>
                <a:cs typeface="Verdana"/>
                <a:sym typeface="Verdana"/>
              </a:defRPr>
            </a:pPr>
            <a:r>
              <a:rPr lang="ru-RU" dirty="0" smtClean="0"/>
              <a:t>Выключаем </a:t>
            </a:r>
            <a:r>
              <a:rPr smtClean="0"/>
              <a:t>гаджет</a:t>
            </a:r>
            <a:r>
              <a:rPr lang="ru-RU" dirty="0" err="1" smtClean="0"/>
              <a:t>ы</a:t>
            </a:r>
            <a:endParaRPr lang="ru-RU" dirty="0" smtClean="0"/>
          </a:p>
          <a:p>
            <a:pPr>
              <a:defRPr sz="1100">
                <a:latin typeface="Verdana"/>
                <a:ea typeface="Verdana"/>
                <a:cs typeface="Verdana"/>
                <a:sym typeface="Verdana"/>
              </a:defRPr>
            </a:pPr>
            <a:r>
              <a:rPr lang="ru-RU" dirty="0" smtClean="0"/>
              <a:t>Ф</a:t>
            </a:r>
            <a:r>
              <a:rPr smtClean="0"/>
              <a:t>окусируемся на </a:t>
            </a:r>
            <a:r>
              <a:t>происходящем </a:t>
            </a:r>
          </a:p>
        </p:txBody>
      </p:sp>
      <p:sp>
        <p:nvSpPr>
          <p:cNvPr id="2608" name="Прямоугольник 35"/>
          <p:cNvSpPr txBox="1"/>
          <p:nvPr/>
        </p:nvSpPr>
        <p:spPr>
          <a:xfrm>
            <a:off x="5429256" y="2075913"/>
            <a:ext cx="1551890" cy="495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7878" tIns="77878" rIns="77878" bIns="77878">
            <a:spAutoFit/>
          </a:bodyPr>
          <a:lstStyle/>
          <a:p>
            <a:pPr>
              <a:defRPr sz="1100">
                <a:latin typeface="Verdana"/>
                <a:ea typeface="Verdana"/>
                <a:cs typeface="Verdana"/>
                <a:sym typeface="Verdana"/>
              </a:defRPr>
            </a:pPr>
            <a:r>
              <a:rPr/>
              <a:t>Активно </a:t>
            </a:r>
            <a:r>
              <a:rPr smtClean="0"/>
              <a:t>участвуем</a:t>
            </a:r>
            <a:endParaRPr/>
          </a:p>
          <a:p>
            <a:pPr>
              <a:defRPr sz="1100">
                <a:latin typeface="Verdana"/>
                <a:ea typeface="Verdana"/>
                <a:cs typeface="Verdana"/>
                <a:sym typeface="Verdana"/>
              </a:defRPr>
            </a:pPr>
            <a:r>
              <a:rPr lang="ru-RU" dirty="0" smtClean="0"/>
              <a:t>П</a:t>
            </a:r>
            <a:r>
              <a:rPr smtClean="0"/>
              <a:t>робуем </a:t>
            </a:r>
            <a:r>
              <a:t>новое</a:t>
            </a:r>
          </a:p>
        </p:txBody>
      </p:sp>
      <p:sp>
        <p:nvSpPr>
          <p:cNvPr id="2609" name="Прямоугольник 37"/>
          <p:cNvSpPr txBox="1"/>
          <p:nvPr/>
        </p:nvSpPr>
        <p:spPr>
          <a:xfrm>
            <a:off x="5449665" y="3433235"/>
            <a:ext cx="3324457" cy="495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7878" tIns="77878" rIns="77878" bIns="77878">
            <a:spAutoFit/>
          </a:bodyPr>
          <a:lstStyle/>
          <a:p>
            <a:pPr>
              <a:defRPr sz="1100">
                <a:latin typeface="Verdana"/>
                <a:ea typeface="Verdana"/>
                <a:cs typeface="Verdana"/>
                <a:sym typeface="Verdana"/>
              </a:defRPr>
            </a:pPr>
            <a:r>
              <a:rPr/>
              <a:t>Следуем </a:t>
            </a:r>
            <a:r>
              <a:rPr smtClean="0"/>
              <a:t>правилам </a:t>
            </a:r>
            <a:endParaRPr/>
          </a:p>
          <a:p>
            <a:pPr>
              <a:defRPr sz="1100">
                <a:latin typeface="Verdana"/>
                <a:ea typeface="Verdana"/>
                <a:cs typeface="Verdana"/>
                <a:sym typeface="Verdana"/>
              </a:defRPr>
            </a:pPr>
            <a:r>
              <a:rPr lang="ru-RU" dirty="0" smtClean="0"/>
              <a:t>Получаем максимум в каждом процессе</a:t>
            </a:r>
            <a:endParaRPr/>
          </a:p>
        </p:txBody>
      </p:sp>
      <p:sp>
        <p:nvSpPr>
          <p:cNvPr id="2610" name="Прямоугольник 38"/>
          <p:cNvSpPr txBox="1"/>
          <p:nvPr/>
        </p:nvSpPr>
        <p:spPr>
          <a:xfrm>
            <a:off x="5458718" y="4857760"/>
            <a:ext cx="2407893" cy="495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7878" tIns="77878" rIns="77878" bIns="77878">
            <a:spAutoFit/>
          </a:bodyPr>
          <a:lstStyle/>
          <a:p>
            <a:pPr>
              <a:defRPr sz="1100">
                <a:latin typeface="Verdana"/>
                <a:ea typeface="Verdana"/>
                <a:cs typeface="Verdana"/>
                <a:sym typeface="Verdana"/>
              </a:defRPr>
            </a:pPr>
            <a:r>
              <a:t>Общаемся на равных </a:t>
            </a:r>
          </a:p>
          <a:p>
            <a:pPr>
              <a:defRPr sz="1100">
                <a:latin typeface="Verdana"/>
                <a:ea typeface="Verdana"/>
                <a:cs typeface="Verdana"/>
                <a:sym typeface="Verdana"/>
              </a:defRPr>
            </a:pPr>
            <a:r>
              <a:t>В ходе обучения – статуса нет</a:t>
            </a:r>
          </a:p>
        </p:txBody>
      </p:sp>
      <p:sp>
        <p:nvSpPr>
          <p:cNvPr id="2611" name="Прямоугольник 44"/>
          <p:cNvSpPr txBox="1"/>
          <p:nvPr/>
        </p:nvSpPr>
        <p:spPr>
          <a:xfrm>
            <a:off x="1222589" y="3429000"/>
            <a:ext cx="2567091" cy="495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7878" tIns="77878" rIns="77878" bIns="77878" anchor="ctr">
            <a:spAutoFit/>
          </a:bodyPr>
          <a:lstStyle>
            <a:lvl1pPr>
              <a:defRPr sz="11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Слушаем и стараемся понять других</a:t>
            </a:r>
          </a:p>
        </p:txBody>
      </p:sp>
      <p:sp>
        <p:nvSpPr>
          <p:cNvPr id="2612" name="Прямая соединительная линия 45"/>
          <p:cNvSpPr/>
          <p:nvPr/>
        </p:nvSpPr>
        <p:spPr>
          <a:xfrm>
            <a:off x="397777" y="4214811"/>
            <a:ext cx="3107428" cy="7"/>
          </a:xfrm>
          <a:prstGeom prst="line">
            <a:avLst/>
          </a:prstGeom>
          <a:ln>
            <a:solidFill>
              <a:srgbClr val="1F497D"/>
            </a:solidFill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60956" tIns="60956" rIns="60956" bIns="60956"/>
          <a:lstStyle/>
          <a:p>
            <a:endParaRPr/>
          </a:p>
        </p:txBody>
      </p:sp>
      <p:sp>
        <p:nvSpPr>
          <p:cNvPr id="2613" name="Прямая соединительная линия 46"/>
          <p:cNvSpPr/>
          <p:nvPr/>
        </p:nvSpPr>
        <p:spPr>
          <a:xfrm>
            <a:off x="397777" y="5643578"/>
            <a:ext cx="3107428" cy="7"/>
          </a:xfrm>
          <a:prstGeom prst="line">
            <a:avLst/>
          </a:prstGeom>
          <a:ln>
            <a:solidFill>
              <a:srgbClr val="1F497D"/>
            </a:solidFill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60956" tIns="60956" rIns="60956" bIns="60956"/>
          <a:lstStyle/>
          <a:p>
            <a:endParaRPr/>
          </a:p>
        </p:txBody>
      </p:sp>
      <p:sp>
        <p:nvSpPr>
          <p:cNvPr id="2614" name="Прямая соединительная линия 47"/>
          <p:cNvSpPr/>
          <p:nvPr/>
        </p:nvSpPr>
        <p:spPr>
          <a:xfrm>
            <a:off x="4640719" y="2786058"/>
            <a:ext cx="3107432" cy="7"/>
          </a:xfrm>
          <a:prstGeom prst="line">
            <a:avLst/>
          </a:prstGeom>
          <a:ln>
            <a:solidFill>
              <a:srgbClr val="1F497D"/>
            </a:solidFill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60956" tIns="60956" rIns="60956" bIns="60956"/>
          <a:lstStyle/>
          <a:p>
            <a:endParaRPr/>
          </a:p>
        </p:txBody>
      </p:sp>
      <p:sp>
        <p:nvSpPr>
          <p:cNvPr id="2615" name="Прямая соединительная линия 49"/>
          <p:cNvSpPr/>
          <p:nvPr/>
        </p:nvSpPr>
        <p:spPr>
          <a:xfrm>
            <a:off x="4640719" y="4214811"/>
            <a:ext cx="3107432" cy="7"/>
          </a:xfrm>
          <a:prstGeom prst="line">
            <a:avLst/>
          </a:prstGeom>
          <a:ln>
            <a:solidFill>
              <a:srgbClr val="1F497D"/>
            </a:solidFill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60956" tIns="60956" rIns="60956" bIns="60956"/>
          <a:lstStyle/>
          <a:p>
            <a:endParaRPr/>
          </a:p>
        </p:txBody>
      </p:sp>
      <p:sp>
        <p:nvSpPr>
          <p:cNvPr id="2616" name="Прямая соединительная линия 50"/>
          <p:cNvSpPr/>
          <p:nvPr/>
        </p:nvSpPr>
        <p:spPr>
          <a:xfrm>
            <a:off x="4640719" y="5643578"/>
            <a:ext cx="3107432" cy="7"/>
          </a:xfrm>
          <a:prstGeom prst="line">
            <a:avLst/>
          </a:prstGeom>
          <a:ln>
            <a:solidFill>
              <a:srgbClr val="1F497D"/>
            </a:solidFill>
          </a:ln>
          <a:effectLst>
            <a:outerShdw blurRad="50800" dist="38100" dir="5400000" rotWithShape="0">
              <a:srgbClr val="000000">
                <a:alpha val="40000"/>
              </a:srgbClr>
            </a:outerShdw>
          </a:effectLst>
        </p:spPr>
        <p:txBody>
          <a:bodyPr lIns="60956" tIns="60956" rIns="60956" bIns="60956"/>
          <a:lstStyle/>
          <a:p>
            <a:endParaRPr/>
          </a:p>
        </p:txBody>
      </p:sp>
      <p:pic>
        <p:nvPicPr>
          <p:cNvPr id="2617" name="Рисунок 2" descr="Рисунок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7776" y="4929198"/>
            <a:ext cx="662139" cy="662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8" name="Рисунок 3" descr="Рисунок 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692615" y="3419473"/>
            <a:ext cx="723907" cy="72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9" name="Рисунок 5" descr="Рисунок 5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703403" y="4888255"/>
            <a:ext cx="755323" cy="755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0" name="Рисунок 7" descr="Рисунок 7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4792347" y="2071678"/>
            <a:ext cx="561981" cy="561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1" name="Рисунок 8" descr="Рисунок 8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428223" y="3429000"/>
            <a:ext cx="685803" cy="6858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2" name="Picture 2" descr="Picture 2"/>
          <p:cNvPicPr>
            <a:picLocks noChangeAspect="1"/>
          </p:cNvPicPr>
          <p:nvPr/>
        </p:nvPicPr>
        <p:blipFill>
          <a:blip r:embed="rId7" cstate="print">
            <a:extLst/>
          </a:blip>
          <a:stretch>
            <a:fillRect/>
          </a:stretch>
        </p:blipFill>
        <p:spPr>
          <a:xfrm>
            <a:off x="437473" y="1950027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КАК ПОЛУЧИТЬ МАКСИМУМ ОТ ПРОИСХОДЯЩЕГО</a:t>
            </a:r>
            <a:endParaRPr sz="2400"/>
          </a:p>
        </p:txBody>
      </p:sp>
      <p:sp>
        <p:nvSpPr>
          <p:cNvPr id="24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6</a:t>
            </a:fld>
            <a:endParaRPr sz="800"/>
          </a:p>
        </p:txBody>
      </p:sp>
      <p:sp>
        <p:nvSpPr>
          <p:cNvPr id="25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0" y="1357298"/>
            <a:ext cx="9144000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ctr"/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5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ru-RU" sz="4800" b="1" dirty="0" smtClean="0">
                <a:solidFill>
                  <a:srgbClr val="00B050"/>
                </a:solidFill>
                <a:latin typeface="Verdana"/>
                <a:ea typeface="Verdana"/>
                <a:cs typeface="Verdana"/>
                <a:sym typeface="Verdana"/>
              </a:rPr>
              <a:t>ШАГОВ</a:t>
            </a: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 </a:t>
            </a:r>
            <a:b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3600" b="1" dirty="0" smtClean="0">
                <a:latin typeface="Verdana"/>
                <a:ea typeface="Verdana"/>
                <a:cs typeface="Verdana"/>
                <a:sym typeface="Verdana"/>
              </a:rPr>
              <a:t>К ОСОЗНАННОЙ БЕЗОПАСНОСТИ</a:t>
            </a: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60</a:t>
            </a:fld>
            <a:endParaRPr sz="800"/>
          </a:p>
        </p:txBody>
      </p:sp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ОСОЗНАННАЯ  БЕЗОПАСНОСТЬ</a:t>
            </a:r>
            <a:endParaRPr sz="2400"/>
          </a:p>
        </p:txBody>
      </p:sp>
      <p:sp>
        <p:nvSpPr>
          <p:cNvPr id="7" name="Прямоугольник 3"/>
          <p:cNvSpPr txBox="1"/>
          <p:nvPr/>
        </p:nvSpPr>
        <p:spPr>
          <a:xfrm>
            <a:off x="1357290" y="3000372"/>
            <a:ext cx="7215238" cy="371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1.  </a:t>
            </a:r>
            <a:r>
              <a:rPr lang="ru-RU" sz="2400" b="1" dirty="0" smtClean="0">
                <a:latin typeface="Arial Black" pitchFamily="34" charset="0"/>
              </a:rPr>
              <a:t>ОСТАНОВИСЬ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2.  </a:t>
            </a:r>
            <a:r>
              <a:rPr lang="ru-RU" sz="2400" b="1" dirty="0" smtClean="0">
                <a:latin typeface="Arial Black" pitchFamily="34" charset="0"/>
              </a:rPr>
              <a:t>ПОСМОТРИ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ВСЕ  ВОЗМОЖНЫЕ ВАРИАНТЫ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3.  </a:t>
            </a:r>
            <a:r>
              <a:rPr lang="ru-RU" sz="2400" b="1" dirty="0" smtClean="0">
                <a:latin typeface="Arial Black" pitchFamily="34" charset="0"/>
              </a:rPr>
              <a:t>ОЦЕНИ  ИХ  ПОСЛЕДСТВИЯ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4.  </a:t>
            </a:r>
            <a:r>
              <a:rPr lang="ru-RU" sz="2400" b="1" dirty="0" smtClean="0">
                <a:latin typeface="Arial Black" pitchFamily="34" charset="0"/>
              </a:rPr>
              <a:t>ВЫБЕРИ</a:t>
            </a:r>
            <a:br>
              <a:rPr lang="ru-RU" sz="2400" b="1" dirty="0" smtClean="0">
                <a:latin typeface="Arial Black" pitchFamily="34" charset="0"/>
              </a:rPr>
            </a:br>
            <a:r>
              <a:rPr lang="ru-RU" sz="2400" b="1" dirty="0" smtClean="0">
                <a:latin typeface="Arial Black" pitchFamily="34" charset="0"/>
              </a:rPr>
              <a:t> БЕЗОПАСНЫЙ  ВАРИАНТ</a:t>
            </a:r>
          </a:p>
          <a:p>
            <a:pPr marL="457200" indent="-457200">
              <a:spcAft>
                <a:spcPts val="600"/>
              </a:spcAft>
            </a:pPr>
            <a:r>
              <a:rPr lang="ru-RU" sz="2400" b="1" dirty="0" smtClean="0">
                <a:solidFill>
                  <a:srgbClr val="00B050"/>
                </a:solidFill>
                <a:latin typeface="Arial Black" pitchFamily="34" charset="0"/>
              </a:rPr>
              <a:t>5.  РАБОТАЙ  БЕЗОПАСНО!</a:t>
            </a:r>
          </a:p>
          <a:p>
            <a:pPr marL="457200" indent="-457200">
              <a:spcAft>
                <a:spcPts val="600"/>
              </a:spcAft>
            </a:pPr>
            <a:endParaRPr lang="ru-RU" sz="2400" b="1" dirty="0">
              <a:latin typeface="Arial Black" pitchFamily="34" charset="0"/>
            </a:endParaRPr>
          </a:p>
        </p:txBody>
      </p:sp>
      <p:pic>
        <p:nvPicPr>
          <p:cNvPr id="12" name="Рисунок 11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3286124"/>
            <a:ext cx="571504" cy="571504"/>
          </a:xfrm>
          <a:prstGeom prst="rect">
            <a:avLst/>
          </a:prstGeom>
        </p:spPr>
      </p:pic>
      <p:pic>
        <p:nvPicPr>
          <p:cNvPr id="14" name="Рисунок 13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2857496"/>
            <a:ext cx="571504" cy="571504"/>
          </a:xfrm>
          <a:prstGeom prst="rect">
            <a:avLst/>
          </a:prstGeom>
        </p:spPr>
      </p:pic>
      <p:pic>
        <p:nvPicPr>
          <p:cNvPr id="13" name="Рисунок 12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4071942"/>
            <a:ext cx="571504" cy="571504"/>
          </a:xfrm>
          <a:prstGeom prst="rect">
            <a:avLst/>
          </a:prstGeom>
        </p:spPr>
      </p:pic>
      <p:pic>
        <p:nvPicPr>
          <p:cNvPr id="15" name="Рисунок 14" descr="галочка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4572008"/>
            <a:ext cx="571504" cy="571504"/>
          </a:xfrm>
          <a:prstGeom prst="rect">
            <a:avLst/>
          </a:prstGeom>
        </p:spPr>
      </p:pic>
      <p:pic>
        <p:nvPicPr>
          <p:cNvPr id="16" name="Рисунок 15" descr="галочка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20" y="5286388"/>
            <a:ext cx="642942" cy="64294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785850" y="2571744"/>
            <a:ext cx="9144000" cy="1754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800" b="1" dirty="0" smtClean="0"/>
              <a:t>В ПРОЦЕССЕ ОБУЧЕНИЯ Я НАУЧИЛСЯ/НАУЧИЛАСЬ …</a:t>
            </a:r>
          </a:p>
          <a:p>
            <a:pPr>
              <a:buFont typeface="Arial" pitchFamily="34" charset="0"/>
              <a:buChar char="•"/>
            </a:pPr>
            <a:r>
              <a:rPr lang="ru-RU" sz="2800" b="1" dirty="0" smtClean="0"/>
              <a:t>В МОЕЙ РАБОТЕ ЭТО ПОНАДОБИТСЯ МНЕ ДЛЯ …</a:t>
            </a:r>
          </a:p>
          <a:p>
            <a:pPr>
              <a:buFont typeface="Arial" pitchFamily="34" charset="0"/>
              <a:buChar char="•"/>
            </a:pPr>
            <a:r>
              <a:rPr lang="ru-RU" sz="2800" b="1" dirty="0" smtClean="0"/>
              <a:t>В БУДУЩЕМ ЭТО ПОЗВОЛИТ МНЕ …</a:t>
            </a:r>
            <a:endParaRPr lang="ru-RU" sz="2800" dirty="0" smtClean="0"/>
          </a:p>
          <a:p>
            <a:endParaRPr lang="ru-RU" sz="2400" dirty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61</a:t>
            </a:fld>
            <a:endParaRPr sz="800"/>
          </a:p>
        </p:txBody>
      </p:sp>
      <p:sp>
        <p:nvSpPr>
          <p:cNvPr id="9" name="Прямоугольник 3"/>
          <p:cNvSpPr txBox="1"/>
          <p:nvPr/>
        </p:nvSpPr>
        <p:spPr>
          <a:xfrm>
            <a:off x="1071602" y="1857364"/>
            <a:ext cx="914400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dirty="0" smtClean="0">
                <a:sym typeface="Verdana"/>
              </a:rPr>
              <a:t>ВОПРОСЫ  ДЛЯ ОБСУЖДЕНИЯ</a:t>
            </a:r>
            <a:endParaRPr lang="ru-RU" sz="3200" dirty="0" smtClean="0"/>
          </a:p>
        </p:txBody>
      </p:sp>
      <p:sp>
        <p:nvSpPr>
          <p:cNvPr id="10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sp>
        <p:nvSpPr>
          <p:cNvPr id="11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ИТОГОВОЕ ОБСУЖДЕНИЕ РЕЗУЛЬТАТОВ СЕССИИ</a:t>
            </a:r>
            <a:endParaRPr sz="2400"/>
          </a:p>
        </p:txBody>
      </p:sp>
      <p:pic>
        <p:nvPicPr>
          <p:cNvPr id="12" name="Рисунок 11" descr="списком 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95449" y="4643446"/>
            <a:ext cx="2605641" cy="17859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3" name="Picture 2" descr="Picture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06949" y="5715016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62</a:t>
            </a:fld>
            <a:endParaRPr sz="800"/>
          </a:p>
        </p:txBody>
      </p:sp>
      <p:pic>
        <p:nvPicPr>
          <p:cNvPr id="14" name="Рисунок 13" descr="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71462"/>
            <a:ext cx="9144000" cy="1000132"/>
          </a:xfrm>
          <a:prstGeom prst="rect">
            <a:avLst/>
          </a:prstGeom>
        </p:spPr>
      </p:pic>
      <p:sp>
        <p:nvSpPr>
          <p:cNvPr id="15" name="Text Placeholder 3"/>
          <p:cNvSpPr txBox="1">
            <a:spLocks/>
          </p:cNvSpPr>
          <p:nvPr/>
        </p:nvSpPr>
        <p:spPr>
          <a:xfrm>
            <a:off x="595329" y="3527431"/>
            <a:ext cx="7772409" cy="1125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 b="1">
                <a:solidFill>
                  <a:srgbClr val="1F497D"/>
                </a:solidFill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80000"/>
              </a:lnSpc>
              <a:spcBef>
                <a:spcPts val="533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ru-RU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428596" y="3286124"/>
            <a:ext cx="7772409" cy="1125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2000" b="1">
                <a:solidFill>
                  <a:srgbClr val="1F497D"/>
                </a:solidFill>
              </a:defRPr>
            </a:lvl1pPr>
          </a:lstStyle>
          <a:p>
            <a:pPr marR="0" lvl="0" algn="l" defTabSz="914400" rtl="0" eaLnBrk="1" fontAlgn="auto" latinLnBrk="0" hangingPunct="1"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ИТОГОВОЕ</a:t>
            </a:r>
            <a:b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ТЕСТИРОВАНИЕ</a:t>
            </a:r>
            <a:b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</a:br>
            <a:endParaRPr kumimoji="0" lang="ru-RU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" name="Рисунок 19" descr="тестирование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43372" y="3357562"/>
            <a:ext cx="4004084" cy="2768926"/>
          </a:xfrm>
          <a:prstGeom prst="rect">
            <a:avLst/>
          </a:prstGeom>
        </p:spPr>
      </p:pic>
      <p:sp>
        <p:nvSpPr>
          <p:cNvPr id="17" name="Прямоугольник 3"/>
          <p:cNvSpPr txBox="1">
            <a:spLocks/>
          </p:cNvSpPr>
          <p:nvPr/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kumimoji="0" lang="ru-RU" sz="12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/>
                <a:ea typeface="Verdana"/>
                <a:cs typeface="Verdana"/>
                <a:sym typeface="Verdana"/>
              </a:rPr>
              <a:t>ВТОРОЙ  ДЕНЬ</a:t>
            </a:r>
            <a:endParaRPr kumimoji="0" lang="ru-RU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ПЕРЕРЫВ</a:t>
            </a:r>
            <a:endParaRPr sz="24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Текст 18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1" name="Text Box 15"/>
          <p:cNvSpPr txBox="1"/>
          <p:nvPr/>
        </p:nvSpPr>
        <p:spPr>
          <a:xfrm>
            <a:off x="470426" y="6589183"/>
            <a:ext cx="5530334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ts val="400"/>
              </a:spcBef>
              <a:defRPr sz="8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sz="900">
                <a:latin typeface="Verdana" pitchFamily="34" charset="0"/>
                <a:ea typeface="Verdana" pitchFamily="34" charset="0"/>
                <a:cs typeface="Verdana" pitchFamily="34" charset="0"/>
              </a:rPr>
              <a:t>| </a:t>
            </a:r>
            <a:r>
              <a:rPr lang="ru-RU" sz="9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ОЦЕНОЧНАЯ </a:t>
            </a:r>
            <a:r>
              <a:rPr lang="ru-RU" sz="900" baseline="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СЕССИЯ  ПО ОХРАНЕ ТРУДА ДЛЯ РУКОВОДИТЕЛЕЙ СРЕДНЕГО ЗВЕНА</a:t>
            </a:r>
            <a:endParaRPr sz="9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50</a:t>
            </a:r>
            <a:r>
              <a:rPr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минут</a:t>
            </a:r>
            <a:endParaRPr b="1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1500230" y="2571744"/>
            <a:ext cx="9144000" cy="1231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smtClean="0">
                <a:sym typeface="Verdana"/>
              </a:rPr>
              <a:t>ПОДВЕДЕНИЕ  ИТОГОВ</a:t>
            </a:r>
            <a:endParaRPr lang="ru-RU" sz="3200" b="1" dirty="0" smtClean="0">
              <a:sym typeface="Verdana"/>
            </a:endParaRP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b="1" dirty="0" smtClean="0">
                <a:sym typeface="Verdana"/>
              </a:rPr>
              <a:t>КОММЕНТАРИИ  ЭКСПЕРТОВ</a:t>
            </a:r>
            <a:endParaRPr lang="ru-RU" sz="3200" dirty="0" smtClean="0"/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63</a:t>
            </a:fld>
            <a:endParaRPr sz="800"/>
          </a:p>
        </p:txBody>
      </p:sp>
      <p:sp>
        <p:nvSpPr>
          <p:cNvPr id="9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ЗАВЕРШЕНИЕ  СЕССИИ</a:t>
            </a:r>
            <a:endParaRPr sz="2400"/>
          </a:p>
        </p:txBody>
      </p:sp>
      <p:sp>
        <p:nvSpPr>
          <p:cNvPr id="10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700118" y="642918"/>
            <a:ext cx="8229600" cy="276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1200" dirty="0" smtClean="0"/>
              <a:t>ВТОРОЙ  ДЕНЬ</a:t>
            </a:r>
            <a:endParaRPr sz="1200"/>
          </a:p>
        </p:txBody>
      </p:sp>
      <p:pic>
        <p:nvPicPr>
          <p:cNvPr id="7" name="Рисунок 6" descr="эксперты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7132" y="4597773"/>
            <a:ext cx="2081082" cy="168874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8" name="Picture 14" descr="Picture 14"/>
          <p:cNvPicPr>
            <a:picLocks noChangeAspect="1"/>
          </p:cNvPicPr>
          <p:nvPr/>
        </p:nvPicPr>
        <p:blipFill>
          <a:blip r:embed="rId2" cstate="print">
            <a:extLst/>
          </a:blip>
          <a:srcRect b="12020"/>
          <a:stretch>
            <a:fillRect/>
          </a:stretch>
        </p:blipFill>
        <p:spPr>
          <a:xfrm>
            <a:off x="2" y="2928934"/>
            <a:ext cx="9144001" cy="3086659"/>
          </a:xfrm>
          <a:prstGeom prst="rect">
            <a:avLst/>
          </a:prstGeom>
          <a:ln w="12700">
            <a:miter lim="400000"/>
          </a:ln>
        </p:spPr>
      </p:pic>
      <p:sp>
        <p:nvSpPr>
          <p:cNvPr id="2570" name="TextBox 10"/>
          <p:cNvSpPr txBox="1"/>
          <p:nvPr/>
        </p:nvSpPr>
        <p:spPr>
          <a:xfrm>
            <a:off x="919844" y="3143248"/>
            <a:ext cx="5715989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5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rPr lang="ru-RU" sz="1800" b="1" dirty="0" smtClean="0"/>
              <a:t>ОЦЕНОЧНАЯ СЕССИЯ  ПО  ОХРАНЕ  ТРУДА</a:t>
            </a:r>
            <a:br>
              <a:rPr lang="ru-RU" sz="1800" b="1" dirty="0" smtClean="0"/>
            </a:br>
            <a:r>
              <a:rPr lang="ru-RU" sz="1800" b="1" dirty="0" smtClean="0"/>
              <a:t>ДЛЯ  РУКОВОДИТЕЛЕЙ  СРЕДНЕГО  ЗВЕНА</a:t>
            </a:r>
            <a:endParaRPr sz="1800" b="1"/>
          </a:p>
        </p:txBody>
      </p:sp>
      <p:pic>
        <p:nvPicPr>
          <p:cNvPr id="9" name="Рисунок 8" descr="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71462"/>
            <a:ext cx="9144000" cy="1428760"/>
          </a:xfrm>
          <a:prstGeom prst="rect">
            <a:avLst/>
          </a:prstGeom>
        </p:spPr>
      </p:pic>
      <p:pic>
        <p:nvPicPr>
          <p:cNvPr id="10" name="Рисунок 9" descr="РЖД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5918" y="66867"/>
            <a:ext cx="6143668" cy="2875937"/>
          </a:xfrm>
          <a:prstGeom prst="rect">
            <a:avLst/>
          </a:prstGeom>
        </p:spPr>
      </p:pic>
      <p:pic>
        <p:nvPicPr>
          <p:cNvPr id="12" name="Рисунок 11" descr="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5429264"/>
            <a:ext cx="9144000" cy="1000132"/>
          </a:xfrm>
          <a:prstGeom prst="rect">
            <a:avLst/>
          </a:prstGeom>
        </p:spPr>
      </p:pic>
      <p:sp>
        <p:nvSpPr>
          <p:cNvPr id="13" name="Прямоугольник 3"/>
          <p:cNvSpPr txBox="1"/>
          <p:nvPr/>
        </p:nvSpPr>
        <p:spPr>
          <a:xfrm>
            <a:off x="32" y="4092416"/>
            <a:ext cx="9144000" cy="29084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spcAft>
                <a:spcPts val="600"/>
              </a:spcAft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b="1" dirty="0" smtClean="0">
                <a:sym typeface="Verdana"/>
              </a:rPr>
              <a:t>УВАЖАЕМЫЕ УЧАСТНИКИ ОЦЕНОЧНОЙ СЕССИИ</a:t>
            </a:r>
          </a:p>
          <a:p>
            <a:pPr algn="ctr">
              <a:spcAft>
                <a:spcPts val="1200"/>
              </a:spcAft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МЫ  БЛАГОДАРИМ  ВАС  ЗА  УЧАСТИЕ  В ЭТОМ  ОБУЧЕНИИ</a:t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 И  РАССЧИТЫВАЕМ,  ЧТО ПОЛУЧЕННЫЕ  ВАМИ  НОВЫЕ  ЗНАНИЯ,  НАВЫКИ И  ОПЫТ  ПОЗВОЛЯТ  ПОВЫСИТЬ  УРОВЕНЬ  БЕЗОПАСНОСТИ</a:t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НА  ВАШЕМ  РАБОЧЕМ  МЕСТЕ</a:t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И  В  ЦЕЛОМ  В  ОАО  «РЖД» </a:t>
            </a:r>
          </a:p>
          <a:p>
            <a:pPr>
              <a:spcAft>
                <a:spcPts val="600"/>
              </a:spcAft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400" dirty="0" smtClean="0"/>
          </a:p>
        </p:txBody>
      </p:sp>
      <p:pic>
        <p:nvPicPr>
          <p:cNvPr id="20" name="Рисунок 19" descr="1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500834"/>
            <a:ext cx="9144000" cy="357190"/>
          </a:xfrm>
          <a:prstGeom prst="rect">
            <a:avLst/>
          </a:prstGeom>
        </p:spPr>
      </p:pic>
      <p:grpSp>
        <p:nvGrpSpPr>
          <p:cNvPr id="21" name="Рисунок 11"/>
          <p:cNvGrpSpPr/>
          <p:nvPr/>
        </p:nvGrpSpPr>
        <p:grpSpPr>
          <a:xfrm>
            <a:off x="8358214" y="6572272"/>
            <a:ext cx="500066" cy="214290"/>
            <a:chOff x="-1" y="-1"/>
            <a:chExt cx="606065" cy="277799"/>
          </a:xfrm>
        </p:grpSpPr>
        <p:sp>
          <p:nvSpPr>
            <p:cNvPr id="22" name="Прямоугольник"/>
            <p:cNvSpPr/>
            <p:nvPr/>
          </p:nvSpPr>
          <p:spPr>
            <a:xfrm>
              <a:off x="-1" y="-1"/>
              <a:ext cx="606065" cy="2777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pic>
          <p:nvPicPr>
            <p:cNvPr id="23" name="image8.png" descr="image8.png"/>
            <p:cNvPicPr>
              <a:picLocks noChangeAspect="1"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-1" y="-1"/>
              <a:ext cx="606065" cy="2777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 txBox="1"/>
          <p:nvPr/>
        </p:nvSpPr>
        <p:spPr>
          <a:xfrm>
            <a:off x="32" y="2214554"/>
            <a:ext cx="914400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3200" dirty="0" smtClean="0"/>
              <a:t>ЭКСПЕРТНАЯ  ГРУППА</a:t>
            </a:r>
          </a:p>
        </p:txBody>
      </p:sp>
      <p:sp>
        <p:nvSpPr>
          <p:cNvPr id="6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7</a:t>
            </a:fld>
            <a:endParaRPr sz="800"/>
          </a:p>
        </p:txBody>
      </p:sp>
      <p:pic>
        <p:nvPicPr>
          <p:cNvPr id="7" name="Рисунок 6" descr="эксперты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1736" y="3286124"/>
            <a:ext cx="3857652" cy="2297040"/>
          </a:xfrm>
          <a:prstGeom prst="rect">
            <a:avLst/>
          </a:prstGeom>
        </p:spPr>
      </p:pic>
      <p:sp>
        <p:nvSpPr>
          <p:cNvPr id="9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ПРЕДСТАВЛЕНИЕ  ЭКСПЕРТОВ</a:t>
            </a:r>
            <a:endParaRPr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928662" y="2000240"/>
            <a:ext cx="8215338" cy="403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СИСТЕМА УПРАВЛЕНИЯ ОХРАНОЙ</a:t>
            </a:r>
            <a:b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 ТРУДА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ОБЕСПЕЧЕНИЕ БЕЗОПАСНОСТИ</a:t>
            </a:r>
            <a:b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 ПРОИЗВОДСТВЕННЫХ ПРОЦЕССОВ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КОНЦЕПЦИЯ НУЛЕВОГО</a:t>
            </a:r>
            <a:b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</a:br>
            <a:r>
              <a:rPr lang="ru-RU" sz="2800" b="1" dirty="0" smtClean="0">
                <a:latin typeface="Verdana"/>
                <a:ea typeface="Verdana"/>
                <a:cs typeface="Verdana"/>
                <a:sym typeface="Verdana"/>
              </a:rPr>
              <a:t> ТРАВМАТИЗМА</a:t>
            </a:r>
          </a:p>
          <a:p>
            <a:pPr>
              <a:spcBef>
                <a:spcPts val="600"/>
              </a:spcBef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400" b="1" dirty="0" smtClean="0"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600"/>
              </a:spcBef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400" b="1" dirty="0" smtClean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8</a:t>
            </a:fld>
            <a:endParaRPr sz="800"/>
          </a:p>
        </p:txBody>
      </p:sp>
      <p:pic>
        <p:nvPicPr>
          <p:cNvPr id="9" name="Рисунок 8" descr="ОТ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21859" y="5143512"/>
            <a:ext cx="2177461" cy="1143008"/>
          </a:xfrm>
          <a:prstGeom prst="rect">
            <a:avLst/>
          </a:prstGeom>
        </p:spPr>
      </p:pic>
      <p:sp>
        <p:nvSpPr>
          <p:cNvPr id="10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ЛЕКЦИЯ</a:t>
            </a:r>
            <a:endParaRPr sz="2400"/>
          </a:p>
        </p:txBody>
      </p:sp>
      <p:sp>
        <p:nvSpPr>
          <p:cNvPr id="11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3"/>
          <p:cNvSpPr txBox="1"/>
          <p:nvPr/>
        </p:nvSpPr>
        <p:spPr>
          <a:xfrm>
            <a:off x="857224" y="1857364"/>
            <a:ext cx="9144000" cy="472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dirty="0" smtClean="0"/>
              <a:t>Я РАБОТАЮ …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КАКИЕ ТРУДНОСТИ Я ВСТРЕЧАЮ В ОБЕСПЕЧЕНИИ</a:t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 БЕЗОПАСНОСТИ ПРОИЗВОДСТВЕННЫХ ПРОЦЕССОВ</a:t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 В ХОДЕ МОЕЙ РАБОТЫ …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b="1" dirty="0" smtClean="0">
                <a:sym typeface="Verdana"/>
              </a:rPr>
              <a:t>ЧЕМУ Я ХОЧУ НАУЧИТЬСЯ ПО ИТОГАМ </a:t>
            </a:r>
            <a:br>
              <a:rPr lang="ru-RU" sz="2000" b="1" dirty="0" smtClean="0">
                <a:sym typeface="Verdana"/>
              </a:rPr>
            </a:br>
            <a:r>
              <a:rPr lang="ru-RU" sz="2000" b="1" dirty="0" smtClean="0">
                <a:sym typeface="Verdana"/>
              </a:rPr>
              <a:t> ЭТОГО ОБУЧЕНИЯ …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dirty="0" smtClean="0"/>
              <a:t>В  МОЕЙ  РАБОТЕ  ЭТО  ПОНАДОБИТСЯ</a:t>
            </a:r>
            <a:br>
              <a:rPr lang="ru-RU" sz="2000" dirty="0" smtClean="0"/>
            </a:br>
            <a:r>
              <a:rPr lang="ru-RU" sz="2000" dirty="0" smtClean="0"/>
              <a:t> МНЕ  ДЛЯ …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000" dirty="0" smtClean="0"/>
              <a:t>В  БУДУЩЕМ  ЭТО  ПОЗВОЛИТ  МНЕ …</a:t>
            </a: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4100" b="1" dirty="0" smtClean="0">
              <a:sym typeface="Verdana"/>
            </a:endParaRPr>
          </a:p>
          <a:p>
            <a:pPr>
              <a:spcAft>
                <a:spcPts val="1200"/>
              </a:spcAft>
              <a:buFont typeface="Arial" pitchFamily="34" charset="0"/>
              <a:buChar char="•"/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endParaRPr lang="ru-RU" sz="2000" dirty="0" smtClean="0"/>
          </a:p>
        </p:txBody>
      </p:sp>
      <p:sp>
        <p:nvSpPr>
          <p:cNvPr id="7" name="Text Box 10"/>
          <p:cNvSpPr txBox="1">
            <a:spLocks noGrp="1"/>
          </p:cNvSpPr>
          <p:nvPr>
            <p:ph type="sldNum" sz="quarter" idx="4294967295"/>
          </p:nvPr>
        </p:nvSpPr>
        <p:spPr>
          <a:xfrm>
            <a:off x="211662" y="6517769"/>
            <a:ext cx="288372" cy="2688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 sz="800"/>
              <a:pPr/>
              <a:t>9</a:t>
            </a:fld>
            <a:endParaRPr sz="800"/>
          </a:p>
        </p:txBody>
      </p:sp>
      <p:sp>
        <p:nvSpPr>
          <p:cNvPr id="10" name="Прямоугольник 3"/>
          <p:cNvSpPr txBox="1">
            <a:spLocks noGrp="1"/>
          </p:cNvSpPr>
          <p:nvPr>
            <p:ph type="title"/>
          </p:nvPr>
        </p:nvSpPr>
        <p:spPr>
          <a:xfrm>
            <a:off x="385793" y="357166"/>
            <a:ext cx="8543925" cy="76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</a:t>
            </a:r>
            <a:r>
              <a:rPr lang="ru-RU" sz="1200" dirty="0" smtClean="0"/>
              <a:t>ПЕРВЫЙ  ДЕНЬ</a:t>
            </a:r>
            <a:endParaRPr sz="1200"/>
          </a:p>
        </p:txBody>
      </p:sp>
      <p:sp>
        <p:nvSpPr>
          <p:cNvPr id="11" name="Прямоугольник 3"/>
          <p:cNvSpPr txBox="1"/>
          <p:nvPr/>
        </p:nvSpPr>
        <p:spPr>
          <a:xfrm>
            <a:off x="-32" y="18125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РАБОТА  В  РАБОЧЕЙ ТЕТРАДИ</a:t>
            </a:r>
            <a:endParaRPr sz="2400"/>
          </a:p>
        </p:txBody>
      </p:sp>
      <p:pic>
        <p:nvPicPr>
          <p:cNvPr id="9" name="Рисунок 8" descr="запишите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54" y="5045905"/>
            <a:ext cx="1214966" cy="1240615"/>
          </a:xfrm>
          <a:prstGeom prst="rect">
            <a:avLst/>
          </a:prstGeom>
        </p:spPr>
      </p:pic>
      <p:pic>
        <p:nvPicPr>
          <p:cNvPr id="12" name="Picture 2" descr="Picture 2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64945" y="5664803"/>
            <a:ext cx="693151" cy="69315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4"/>
          <p:cNvSpPr txBox="1"/>
          <p:nvPr/>
        </p:nvSpPr>
        <p:spPr>
          <a:xfrm>
            <a:off x="1012164" y="5886419"/>
            <a:ext cx="2093347" cy="4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56" tIns="60956" rIns="60956" bIns="60956">
            <a:spAutoFit/>
          </a:bodyPr>
          <a:lstStyle/>
          <a:p>
            <a:r>
              <a:rPr lang="ru-RU" b="1" dirty="0" smtClean="0"/>
              <a:t>1</a:t>
            </a:r>
            <a:r>
              <a:rPr b="1" smtClean="0"/>
              <a:t>0 </a:t>
            </a:r>
            <a:r>
              <a:rPr b="1"/>
              <a:t>минут</a:t>
            </a:r>
          </a:p>
        </p:txBody>
      </p:sp>
      <p:sp>
        <p:nvSpPr>
          <p:cNvPr id="14" name="Прямоугольник 3"/>
          <p:cNvSpPr txBox="1"/>
          <p:nvPr/>
        </p:nvSpPr>
        <p:spPr>
          <a:xfrm>
            <a:off x="214346" y="1252827"/>
            <a:ext cx="9144000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sz="4100" b="1">
                <a:latin typeface="Verdana"/>
                <a:ea typeface="Verdana"/>
                <a:cs typeface="Verdana"/>
                <a:sym typeface="Verdana"/>
              </a:defRPr>
            </a:pPr>
            <a:r>
              <a:rPr lang="ru-RU" sz="2400" dirty="0" smtClean="0"/>
              <a:t> ЗАПИШИТЕ  В  РАБОЧЕЙ ТЕТРАДИ  стр. 9-11</a:t>
            </a:r>
            <a:endParaRPr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1307</Words>
  <Application>Microsoft Office PowerPoint</Application>
  <PresentationFormat>Экран (4:3)</PresentationFormat>
  <Paragraphs>443</Paragraphs>
  <Slides>64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65" baseType="lpstr">
      <vt:lpstr>Тема Office</vt:lpstr>
      <vt:lpstr>Слайд 1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Слайд 11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Слайд 18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 ПЕРВЫЙ  ДЕНЬ</vt:lpstr>
      <vt:lpstr>ВТОРОЙ  ДЕНЬ</vt:lpstr>
      <vt:lpstr>ВТОРОЙ  ДЕНЬ</vt:lpstr>
      <vt:lpstr>ВТОРОЙ  ДЕНЬ</vt:lpstr>
      <vt:lpstr>ВТОРОЙ  ДЕНЬ</vt:lpstr>
      <vt:lpstr>Слайд 43</vt:lpstr>
      <vt:lpstr>ВТОРОЙ  ДЕНЬ</vt:lpstr>
      <vt:lpstr>ВТОРОЙ  ДЕНЬ</vt:lpstr>
      <vt:lpstr>ВТОРОЙ  ДЕНЬ</vt:lpstr>
      <vt:lpstr>ВТОРОЙ  ДЕНЬ</vt:lpstr>
      <vt:lpstr>ВТОРОЙ  ДЕНЬ</vt:lpstr>
      <vt:lpstr>Слайд 49</vt:lpstr>
      <vt:lpstr>ВТОРОЙ  ДЕНЬ</vt:lpstr>
      <vt:lpstr> ВТОРОЙ  ДЕНЬ</vt:lpstr>
      <vt:lpstr> ВТОРОЙ  ДЕНЬ</vt:lpstr>
      <vt:lpstr> ВТОРОЙ  ДЕНЬ</vt:lpstr>
      <vt:lpstr> ВТОРОЙ  ДЕНЬ</vt:lpstr>
      <vt:lpstr> ВТОРОЙ  ДЕНЬ</vt:lpstr>
      <vt:lpstr> ВТОРОЙ  ДЕНЬ</vt:lpstr>
      <vt:lpstr> ВТОРОЙ  ДЕНЬ</vt:lpstr>
      <vt:lpstr> ВТОРОЙ  ДЕНЬ</vt:lpstr>
      <vt:lpstr> ВТОРОЙ  ДЕНЬ</vt:lpstr>
      <vt:lpstr> ВТОРОЙ  ДЕНЬ</vt:lpstr>
      <vt:lpstr>ВТОРОЙ  ДЕНЬ</vt:lpstr>
      <vt:lpstr>Слайд 62</vt:lpstr>
      <vt:lpstr>ВТОРОЙ  ДЕНЬ</vt:lpstr>
      <vt:lpstr>Слайд 64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Игорь</dc:creator>
  <cp:lastModifiedBy>Игорь</cp:lastModifiedBy>
  <cp:revision>271</cp:revision>
  <dcterms:created xsi:type="dcterms:W3CDTF">2019-02-23T06:55:52Z</dcterms:created>
  <dcterms:modified xsi:type="dcterms:W3CDTF">2019-10-31T06:05:54Z</dcterms:modified>
</cp:coreProperties>
</file>